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90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21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60.png"/><Relationship Id="rId3" Type="http://schemas.openxmlformats.org/officeDocument/2006/relationships/image" Target="../media/image1.png"/><Relationship Id="rId21" Type="http://schemas.openxmlformats.org/officeDocument/2006/relationships/image" Target="../media/image162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7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28" Type="http://schemas.openxmlformats.org/officeDocument/2006/relationships/image" Target="../media/image168.png"/><Relationship Id="rId10" Type="http://schemas.openxmlformats.org/officeDocument/2006/relationships/image" Target="../media/image41.png"/><Relationship Id="rId19" Type="http://schemas.openxmlformats.org/officeDocument/2006/relationships/image" Target="../media/image160.png"/><Relationship Id="rId4" Type="http://schemas.openxmlformats.org/officeDocument/2006/relationships/image" Target="../media/image16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" Type="http://schemas.openxmlformats.org/officeDocument/2006/relationships/image" Target="../media/image1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97.png"/><Relationship Id="rId5" Type="http://schemas.openxmlformats.org/officeDocument/2006/relationships/image" Target="../media/image17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6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134.png"/><Relationship Id="rId3" Type="http://schemas.openxmlformats.org/officeDocument/2006/relationships/image" Target="../media/image1.png"/><Relationship Id="rId21" Type="http://schemas.openxmlformats.org/officeDocument/2006/relationships/image" Target="../media/image220.png"/><Relationship Id="rId34" Type="http://schemas.openxmlformats.org/officeDocument/2006/relationships/image" Target="../media/image23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4.png"/><Relationship Id="rId3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6.png"/><Relationship Id="rId20" Type="http://schemas.openxmlformats.org/officeDocument/2006/relationships/image" Target="../media/image99.png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1.png"/><Relationship Id="rId24" Type="http://schemas.openxmlformats.org/officeDocument/2006/relationships/image" Target="../media/image223.png"/><Relationship Id="rId32" Type="http://schemas.openxmlformats.org/officeDocument/2006/relationships/image" Target="../media/image229.png"/><Relationship Id="rId5" Type="http://schemas.openxmlformats.org/officeDocument/2006/relationships/image" Target="../media/image17.png"/><Relationship Id="rId15" Type="http://schemas.openxmlformats.org/officeDocument/2006/relationships/image" Target="../media/image215.png"/><Relationship Id="rId23" Type="http://schemas.openxmlformats.org/officeDocument/2006/relationships/image" Target="../media/image222.png"/><Relationship Id="rId28" Type="http://schemas.openxmlformats.org/officeDocument/2006/relationships/image" Target="../media/image140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31" Type="http://schemas.openxmlformats.org/officeDocument/2006/relationships/image" Target="../media/image228.png"/><Relationship Id="rId4" Type="http://schemas.openxmlformats.org/officeDocument/2006/relationships/image" Target="../media/image16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1.png"/><Relationship Id="rId27" Type="http://schemas.openxmlformats.org/officeDocument/2006/relationships/image" Target="../media/image225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8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7.png"/><Relationship Id="rId18" Type="http://schemas.openxmlformats.org/officeDocument/2006/relationships/image" Target="../media/image167.png"/><Relationship Id="rId26" Type="http://schemas.openxmlformats.org/officeDocument/2006/relationships/image" Target="../media/image249.png"/><Relationship Id="rId3" Type="http://schemas.openxmlformats.org/officeDocument/2006/relationships/image" Target="../media/image1.png"/><Relationship Id="rId21" Type="http://schemas.openxmlformats.org/officeDocument/2006/relationships/image" Target="../media/image244.png"/><Relationship Id="rId7" Type="http://schemas.openxmlformats.org/officeDocument/2006/relationships/image" Target="../media/image233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0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5.png"/><Relationship Id="rId24" Type="http://schemas.openxmlformats.org/officeDocument/2006/relationships/image" Target="../media/image247.png"/><Relationship Id="rId5" Type="http://schemas.openxmlformats.org/officeDocument/2006/relationships/image" Target="../media/image17.png"/><Relationship Id="rId15" Type="http://schemas.openxmlformats.org/officeDocument/2006/relationships/image" Target="../media/image239.png"/><Relationship Id="rId23" Type="http://schemas.openxmlformats.org/officeDocument/2006/relationships/image" Target="../media/image246.png"/><Relationship Id="rId10" Type="http://schemas.openxmlformats.org/officeDocument/2006/relationships/image" Target="../media/image25.png"/><Relationship Id="rId19" Type="http://schemas.openxmlformats.org/officeDocument/2006/relationships/image" Target="../media/image242.png"/><Relationship Id="rId4" Type="http://schemas.openxmlformats.org/officeDocument/2006/relationships/image" Target="../media/image16.png"/><Relationship Id="rId9" Type="http://schemas.openxmlformats.org/officeDocument/2006/relationships/image" Target="../media/image126.png"/><Relationship Id="rId14" Type="http://schemas.openxmlformats.org/officeDocument/2006/relationships/image" Target="../media/image238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251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16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6.png"/><Relationship Id="rId5" Type="http://schemas.openxmlformats.org/officeDocument/2006/relationships/image" Target="../media/image17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4" Type="http://schemas.openxmlformats.org/officeDocument/2006/relationships/image" Target="../media/image16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3" Type="http://schemas.openxmlformats.org/officeDocument/2006/relationships/image" Target="../media/image1.png"/><Relationship Id="rId21" Type="http://schemas.openxmlformats.org/officeDocument/2006/relationships/image" Target="../media/image30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0.png"/><Relationship Id="rId24" Type="http://schemas.openxmlformats.org/officeDocument/2006/relationships/image" Target="../media/image40.png"/><Relationship Id="rId5" Type="http://schemas.openxmlformats.org/officeDocument/2006/relationships/image" Target="../media/image17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16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26" Type="http://schemas.openxmlformats.org/officeDocument/2006/relationships/image" Target="../media/image325.png"/><Relationship Id="rId3" Type="http://schemas.openxmlformats.org/officeDocument/2006/relationships/image" Target="../media/image304.png"/><Relationship Id="rId21" Type="http://schemas.openxmlformats.org/officeDocument/2006/relationships/image" Target="../media/image321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29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25.png"/><Relationship Id="rId32" Type="http://schemas.openxmlformats.org/officeDocument/2006/relationships/image" Target="../media/image33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28" Type="http://schemas.openxmlformats.org/officeDocument/2006/relationships/image" Target="../media/image327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31" Type="http://schemas.openxmlformats.org/officeDocument/2006/relationships/image" Target="../media/image330.png"/><Relationship Id="rId4" Type="http://schemas.openxmlformats.org/officeDocument/2006/relationships/image" Target="../media/image16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Relationship Id="rId27" Type="http://schemas.openxmlformats.org/officeDocument/2006/relationships/image" Target="../media/image326.png"/><Relationship Id="rId30" Type="http://schemas.openxmlformats.org/officeDocument/2006/relationships/image" Target="../media/image3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78.png"/><Relationship Id="rId18" Type="http://schemas.openxmlformats.org/officeDocument/2006/relationships/image" Target="../media/image167.png"/><Relationship Id="rId26" Type="http://schemas.openxmlformats.org/officeDocument/2006/relationships/image" Target="../media/image348.png"/><Relationship Id="rId3" Type="http://schemas.openxmlformats.org/officeDocument/2006/relationships/image" Target="../media/image1.png"/><Relationship Id="rId21" Type="http://schemas.openxmlformats.org/officeDocument/2006/relationships/image" Target="../media/image343.png"/><Relationship Id="rId7" Type="http://schemas.openxmlformats.org/officeDocument/2006/relationships/image" Target="../media/image332.png"/><Relationship Id="rId12" Type="http://schemas.openxmlformats.org/officeDocument/2006/relationships/image" Target="../media/image336.png"/><Relationship Id="rId17" Type="http://schemas.openxmlformats.org/officeDocument/2006/relationships/image" Target="../media/image340.png"/><Relationship Id="rId25" Type="http://schemas.openxmlformats.org/officeDocument/2006/relationships/image" Target="../media/image3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9.png"/><Relationship Id="rId20" Type="http://schemas.openxmlformats.org/officeDocument/2006/relationships/image" Target="../media/image342.png"/><Relationship Id="rId29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35.png"/><Relationship Id="rId24" Type="http://schemas.openxmlformats.org/officeDocument/2006/relationships/image" Target="../media/image346.png"/><Relationship Id="rId5" Type="http://schemas.openxmlformats.org/officeDocument/2006/relationships/image" Target="../media/image17.png"/><Relationship Id="rId15" Type="http://schemas.openxmlformats.org/officeDocument/2006/relationships/image" Target="../media/image338.png"/><Relationship Id="rId23" Type="http://schemas.openxmlformats.org/officeDocument/2006/relationships/image" Target="../media/image345.png"/><Relationship Id="rId28" Type="http://schemas.openxmlformats.org/officeDocument/2006/relationships/image" Target="../media/image350.png"/><Relationship Id="rId10" Type="http://schemas.openxmlformats.org/officeDocument/2006/relationships/image" Target="../media/image334.png"/><Relationship Id="rId19" Type="http://schemas.openxmlformats.org/officeDocument/2006/relationships/image" Target="../media/image341.png"/><Relationship Id="rId4" Type="http://schemas.openxmlformats.org/officeDocument/2006/relationships/image" Target="../media/image16.png"/><Relationship Id="rId9" Type="http://schemas.openxmlformats.org/officeDocument/2006/relationships/image" Target="../media/image126.png"/><Relationship Id="rId14" Type="http://schemas.openxmlformats.org/officeDocument/2006/relationships/image" Target="../media/image337.png"/><Relationship Id="rId22" Type="http://schemas.openxmlformats.org/officeDocument/2006/relationships/image" Target="../media/image344.png"/><Relationship Id="rId27" Type="http://schemas.openxmlformats.org/officeDocument/2006/relationships/image" Target="../media/image349.png"/><Relationship Id="rId30" Type="http://schemas.openxmlformats.org/officeDocument/2006/relationships/image" Target="../media/image3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70.png"/><Relationship Id="rId3" Type="http://schemas.openxmlformats.org/officeDocument/2006/relationships/image" Target="../media/image1.png"/><Relationship Id="rId21" Type="http://schemas.openxmlformats.org/officeDocument/2006/relationships/image" Target="../media/image365.png"/><Relationship Id="rId7" Type="http://schemas.openxmlformats.org/officeDocument/2006/relationships/image" Target="../media/image353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6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61.png"/><Relationship Id="rId20" Type="http://schemas.openxmlformats.org/officeDocument/2006/relationships/image" Target="../media/image364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56.png"/><Relationship Id="rId24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60.png"/><Relationship Id="rId23" Type="http://schemas.openxmlformats.org/officeDocument/2006/relationships/image" Target="../media/image367.png"/><Relationship Id="rId28" Type="http://schemas.openxmlformats.org/officeDocument/2006/relationships/image" Target="../media/image372.png"/><Relationship Id="rId10" Type="http://schemas.openxmlformats.org/officeDocument/2006/relationships/image" Target="../media/image355.png"/><Relationship Id="rId19" Type="http://schemas.openxmlformats.org/officeDocument/2006/relationships/image" Target="../media/image256.png"/><Relationship Id="rId4" Type="http://schemas.openxmlformats.org/officeDocument/2006/relationships/image" Target="../media/image16.png"/><Relationship Id="rId9" Type="http://schemas.openxmlformats.org/officeDocument/2006/relationships/image" Target="../media/image128.png"/><Relationship Id="rId14" Type="http://schemas.openxmlformats.org/officeDocument/2006/relationships/image" Target="../media/image359.png"/><Relationship Id="rId22" Type="http://schemas.openxmlformats.org/officeDocument/2006/relationships/image" Target="../media/image366.png"/><Relationship Id="rId27" Type="http://schemas.openxmlformats.org/officeDocument/2006/relationships/image" Target="../media/image3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2.png"/><Relationship Id="rId3" Type="http://schemas.openxmlformats.org/officeDocument/2006/relationships/image" Target="../media/image251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81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77.png"/><Relationship Id="rId5" Type="http://schemas.openxmlformats.org/officeDocument/2006/relationships/image" Target="../media/image252.png"/><Relationship Id="rId15" Type="http://schemas.openxmlformats.org/officeDocument/2006/relationships/image" Target="../media/image380.png"/><Relationship Id="rId10" Type="http://schemas.openxmlformats.org/officeDocument/2006/relationships/image" Target="../media/image376.png"/><Relationship Id="rId19" Type="http://schemas.openxmlformats.org/officeDocument/2006/relationships/image" Target="../media/image383.png"/><Relationship Id="rId4" Type="http://schemas.openxmlformats.org/officeDocument/2006/relationships/image" Target="../media/image16.png"/><Relationship Id="rId9" Type="http://schemas.openxmlformats.org/officeDocument/2006/relationships/image" Target="../media/image375.png"/><Relationship Id="rId1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1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5.png"/><Relationship Id="rId5" Type="http://schemas.openxmlformats.org/officeDocument/2006/relationships/image" Target="../media/image17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63.png"/><Relationship Id="rId26" Type="http://schemas.openxmlformats.org/officeDocument/2006/relationships/image" Target="../media/image89.png"/><Relationship Id="rId3" Type="http://schemas.openxmlformats.org/officeDocument/2006/relationships/image" Target="../media/image1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1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1.png"/><Relationship Id="rId21" Type="http://schemas.openxmlformats.org/officeDocument/2006/relationships/image" Target="../media/image3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7.png"/><Relationship Id="rId5" Type="http://schemas.openxmlformats.org/officeDocument/2006/relationships/image" Target="../media/image17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9.png"/><Relationship Id="rId21" Type="http://schemas.openxmlformats.org/officeDocument/2006/relationships/image" Target="../media/image123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10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" Type="http://schemas.openxmlformats.org/officeDocument/2006/relationships/image" Target="../media/image1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7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46.png"/><Relationship Id="rId4" Type="http://schemas.openxmlformats.org/officeDocument/2006/relationships/image" Target="../media/image1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152400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4381501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9113" y="4621412"/>
            <a:ext cx="333375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4381501"/>
            <a:ext cx="11430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4621412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4700" y="4381501"/>
            <a:ext cx="11430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8075" y="4621412"/>
            <a:ext cx="47625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8308" y="6134101"/>
            <a:ext cx="2729767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066800" y="2781301"/>
            <a:ext cx="10058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Modelos de la Calidad del Software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066800" y="3467101"/>
            <a:ext cx="10058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Tres Pilares: Proceso, Producto y Uso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4181475" y="5078612"/>
            <a:ext cx="628650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</a:t>
            </a:r>
            <a:endParaRPr lang="en-US" sz="1080" dirty="0"/>
          </a:p>
        </p:txBody>
      </p:sp>
      <p:sp>
        <p:nvSpPr>
          <p:cNvPr id="18" name="Text 3"/>
          <p:cNvSpPr/>
          <p:nvPr/>
        </p:nvSpPr>
        <p:spPr>
          <a:xfrm>
            <a:off x="5730240" y="5078612"/>
            <a:ext cx="731520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Producto</a:t>
            </a:r>
            <a:endParaRPr lang="en-US" sz="1080" dirty="0"/>
          </a:p>
        </p:txBody>
      </p:sp>
      <p:sp>
        <p:nvSpPr>
          <p:cNvPr id="19" name="Text 4"/>
          <p:cNvSpPr/>
          <p:nvPr/>
        </p:nvSpPr>
        <p:spPr>
          <a:xfrm>
            <a:off x="7541895" y="5078612"/>
            <a:ext cx="308610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Uso</a:t>
            </a:r>
            <a:endParaRPr lang="en-US" sz="1080" dirty="0"/>
          </a:p>
        </p:txBody>
      </p:sp>
      <p:sp>
        <p:nvSpPr>
          <p:cNvPr id="20" name="Text 5"/>
          <p:cNvSpPr/>
          <p:nvPr/>
        </p:nvSpPr>
        <p:spPr>
          <a:xfrm>
            <a:off x="5143500" y="6210301"/>
            <a:ext cx="2114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Ing. Diego L. Gamboa </a:t>
            </a:r>
            <a:r>
              <a:rPr lang="en-US" sz="1200" b="1" dirty="0" err="1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Mgtr</a:t>
            </a:r>
            <a:endParaRPr lang="en-US" sz="1200" dirty="0"/>
          </a:p>
        </p:txBody>
      </p:sp>
      <p:pic>
        <p:nvPicPr>
          <p:cNvPr id="22" name="Graphic 21" descr="Office worker male with solid fill">
            <a:extLst>
              <a:ext uri="{FF2B5EF4-FFF2-40B4-BE49-F238E27FC236}">
                <a16:creationId xmlns:a16="http://schemas.microsoft.com/office/drawing/2014/main" id="{470B0B2E-6DFB-B1D9-3C58-9BCB6F5B57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7329" y="6183360"/>
            <a:ext cx="278011" cy="278011"/>
          </a:xfrm>
          <a:prstGeom prst="rect">
            <a:avLst/>
          </a:prstGeom>
        </p:spPr>
      </p:pic>
      <p:pic>
        <p:nvPicPr>
          <p:cNvPr id="23" name="Picture 22" descr="Mi ESPE">
            <a:extLst>
              <a:ext uri="{FF2B5EF4-FFF2-40B4-BE49-F238E27FC236}">
                <a16:creationId xmlns:a16="http://schemas.microsoft.com/office/drawing/2014/main" id="{2B41072F-0A4F-A9BA-237A-29FD34B4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38" y="-1412"/>
            <a:ext cx="7911932" cy="1681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3581400" cy="4362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400175"/>
            <a:ext cx="448866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733" y="15240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991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1104900"/>
            <a:ext cx="7391400" cy="4362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2460873"/>
            <a:ext cx="952500" cy="5499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550" y="2583359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2900" y="2460873"/>
            <a:ext cx="952500" cy="5499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4850" y="2583359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0200" y="2460873"/>
            <a:ext cx="952500" cy="54992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6438" y="2583359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77500" y="2460873"/>
            <a:ext cx="952500" cy="54992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25163" y="2583359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3100" y="4184898"/>
            <a:ext cx="952500" cy="54992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9338" y="4307384"/>
            <a:ext cx="200025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0400" y="4184898"/>
            <a:ext cx="952500" cy="54992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2350" y="4307384"/>
            <a:ext cx="2286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7700" y="4184898"/>
            <a:ext cx="952500" cy="5499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01075" y="4307384"/>
            <a:ext cx="28575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0" y="4184898"/>
            <a:ext cx="952500" cy="54992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86950" y="4307384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5695950"/>
            <a:ext cx="11430000" cy="7810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5848350"/>
            <a:ext cx="476250" cy="4762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" y="5972175"/>
            <a:ext cx="171450" cy="2286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ISO/IEC 25010 (SQuaRE)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210866" y="1333500"/>
            <a:ext cx="2522934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Estándar Internacional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609600" y="2095500"/>
            <a:ext cx="31242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ISO/IEC 25010 (SQuaRE) es el estándar de referencia internacional para la evaluación de la calidad del producto software.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609600" y="3362325"/>
            <a:ext cx="31242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un marco común para evaluar la calidad y facilita la comunicación entre proveedores y clientes de software.</a:t>
            </a:r>
            <a:endParaRPr lang="en-US" sz="1350" dirty="0"/>
          </a:p>
        </p:txBody>
      </p:sp>
      <p:sp>
        <p:nvSpPr>
          <p:cNvPr id="36" name="Text 4"/>
          <p:cNvSpPr/>
          <p:nvPr/>
        </p:nvSpPr>
        <p:spPr>
          <a:xfrm>
            <a:off x="838200" y="4972050"/>
            <a:ext cx="2434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SQuaRE: Software Quality Rules</a:t>
            </a:r>
            <a:endParaRPr lang="en-US" sz="1050" dirty="0"/>
          </a:p>
        </p:txBody>
      </p:sp>
      <p:sp>
        <p:nvSpPr>
          <p:cNvPr id="37" name="Text 5"/>
          <p:cNvSpPr/>
          <p:nvPr/>
        </p:nvSpPr>
        <p:spPr>
          <a:xfrm>
            <a:off x="4648200" y="1333500"/>
            <a:ext cx="8321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Ocho Características Principales</a:t>
            </a:r>
            <a:endParaRPr lang="en-US" sz="1800" dirty="0"/>
          </a:p>
        </p:txBody>
      </p:sp>
      <p:sp>
        <p:nvSpPr>
          <p:cNvPr id="39" name="Text 7"/>
          <p:cNvSpPr/>
          <p:nvPr/>
        </p:nvSpPr>
        <p:spPr>
          <a:xfrm>
            <a:off x="6603683" y="3295204"/>
            <a:ext cx="122301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8021955" y="3295204"/>
            <a:ext cx="83439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41" name="Text 9"/>
          <p:cNvSpPr/>
          <p:nvPr/>
        </p:nvSpPr>
        <p:spPr>
          <a:xfrm>
            <a:off x="9239250" y="3295204"/>
            <a:ext cx="9144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10547985" y="3295204"/>
            <a:ext cx="81153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5789295" y="5019229"/>
            <a:ext cx="88011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6901815" y="5019229"/>
            <a:ext cx="130302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45" name="Text 13"/>
          <p:cNvSpPr/>
          <p:nvPr/>
        </p:nvSpPr>
        <p:spPr>
          <a:xfrm>
            <a:off x="8212455" y="5019229"/>
            <a:ext cx="106299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9415463" y="5019229"/>
            <a:ext cx="13144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1162050" y="5857875"/>
            <a:ext cx="10496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proporciona una base sólida para evaluar la calidad del software desde múltiples perspectivas, asegurando que las aplicaciones cumplan con los requisitos del usuario y estén diseñadas con eficiencia y seguridad.</a:t>
            </a:r>
            <a:endParaRPr lang="en-US" sz="1200" dirty="0"/>
          </a:p>
        </p:txBody>
      </p:sp>
      <p:sp>
        <p:nvSpPr>
          <p:cNvPr id="48" name="Text 16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10/22</a:t>
            </a:r>
            <a:endParaRPr lang="en-US" sz="105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3CEF4A-4D65-98FE-3C34-FF00F70D001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36771" y="1604769"/>
            <a:ext cx="161925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562100"/>
            <a:ext cx="2743200" cy="1962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14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183832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6600" y="1562100"/>
            <a:ext cx="2743200" cy="1962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17145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2825" y="1838325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1562100"/>
            <a:ext cx="2743200" cy="19621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7145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2713" y="1838325"/>
            <a:ext cx="20002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1562100"/>
            <a:ext cx="2743200" cy="19621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1743075"/>
            <a:ext cx="360908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1992" y="1866900"/>
            <a:ext cx="25717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3676650"/>
            <a:ext cx="2743200" cy="21526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38290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513" y="3952875"/>
            <a:ext cx="200025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76600" y="3676650"/>
            <a:ext cx="2743200" cy="21526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9000" y="382905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2825" y="3952875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2200" y="3676650"/>
            <a:ext cx="2743200" cy="21526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24600" y="382905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48425" y="3952875"/>
            <a:ext cx="228600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800" y="3676650"/>
            <a:ext cx="2743200" cy="21526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20200" y="3829050"/>
            <a:ext cx="476250" cy="4762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025" y="3952875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1000" y="6057900"/>
            <a:ext cx="1143000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5300" y="6191250"/>
            <a:ext cx="152400" cy="1524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Características de Calidad ISO/IEC 25010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381000" y="11049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ISO/IEC 25010 (SQuaRE) define ocho características principales que determinan la calidad de un software:</a:t>
            </a:r>
            <a:endParaRPr lang="en-US" sz="1200" dirty="0"/>
          </a:p>
        </p:txBody>
      </p:sp>
      <p:sp>
        <p:nvSpPr>
          <p:cNvPr id="34" name="Text 2"/>
          <p:cNvSpPr/>
          <p:nvPr/>
        </p:nvSpPr>
        <p:spPr>
          <a:xfrm>
            <a:off x="1123950" y="1819275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Funcionalidad</a:t>
            </a:r>
            <a:endParaRPr lang="en-US" sz="1500" dirty="0"/>
          </a:p>
        </p:txBody>
      </p:sp>
      <p:sp>
        <p:nvSpPr>
          <p:cNvPr id="35" name="Text 3"/>
          <p:cNvSpPr/>
          <p:nvPr/>
        </p:nvSpPr>
        <p:spPr>
          <a:xfrm>
            <a:off x="533400" y="2266950"/>
            <a:ext cx="24384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proporcionar funciones que satisfacen las necesidades explícitas e implícitas cuando se utiliza bajo condiciones especificadas.</a:t>
            </a:r>
            <a:endParaRPr lang="en-US" sz="1050" dirty="0"/>
          </a:p>
        </p:txBody>
      </p:sp>
      <p:sp>
        <p:nvSpPr>
          <p:cNvPr id="36" name="Text 4"/>
          <p:cNvSpPr/>
          <p:nvPr/>
        </p:nvSpPr>
        <p:spPr>
          <a:xfrm>
            <a:off x="4019550" y="1819275"/>
            <a:ext cx="1177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Fiabilidad</a:t>
            </a:r>
            <a:endParaRPr lang="en-US" sz="1500" dirty="0"/>
          </a:p>
        </p:txBody>
      </p:sp>
      <p:sp>
        <p:nvSpPr>
          <p:cNvPr id="37" name="Text 5"/>
          <p:cNvSpPr/>
          <p:nvPr/>
        </p:nvSpPr>
        <p:spPr>
          <a:xfrm>
            <a:off x="3429000" y="2266950"/>
            <a:ext cx="24384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sistema para mantener su nivel de rendimiento bajo condiciones establecidas durante un período de tiempo determinado.</a:t>
            </a:r>
            <a:endParaRPr lang="en-US" sz="1050" dirty="0"/>
          </a:p>
        </p:txBody>
      </p:sp>
      <p:sp>
        <p:nvSpPr>
          <p:cNvPr id="38" name="Text 6"/>
          <p:cNvSpPr/>
          <p:nvPr/>
        </p:nvSpPr>
        <p:spPr>
          <a:xfrm>
            <a:off x="6915150" y="1819275"/>
            <a:ext cx="125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Usabilidad</a:t>
            </a:r>
            <a:endParaRPr lang="en-US" sz="1500" dirty="0"/>
          </a:p>
        </p:txBody>
      </p:sp>
      <p:sp>
        <p:nvSpPr>
          <p:cNvPr id="39" name="Text 7"/>
          <p:cNvSpPr/>
          <p:nvPr/>
        </p:nvSpPr>
        <p:spPr>
          <a:xfrm>
            <a:off x="6324600" y="2266950"/>
            <a:ext cx="2438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software para ser entendido, aprendido, operado y atractivo para el usuario.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9695408" y="1714500"/>
            <a:ext cx="1963192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 del rendimiento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9220200" y="2324100"/>
            <a:ext cx="2438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Rendimiento relativo a la cantidad de recursos utilizados bajo condiciones determinadas.</a:t>
            </a:r>
            <a:endParaRPr lang="en-US" sz="1050" dirty="0"/>
          </a:p>
        </p:txBody>
      </p:sp>
      <p:sp>
        <p:nvSpPr>
          <p:cNvPr id="42" name="Text 10"/>
          <p:cNvSpPr/>
          <p:nvPr/>
        </p:nvSpPr>
        <p:spPr>
          <a:xfrm>
            <a:off x="1123950" y="3933825"/>
            <a:ext cx="1223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</a:t>
            </a:r>
            <a:endParaRPr lang="en-US" sz="1500" dirty="0"/>
          </a:p>
        </p:txBody>
      </p:sp>
      <p:sp>
        <p:nvSpPr>
          <p:cNvPr id="43" name="Text 11"/>
          <p:cNvSpPr/>
          <p:nvPr/>
        </p:nvSpPr>
        <p:spPr>
          <a:xfrm>
            <a:off x="533400" y="4381500"/>
            <a:ext cx="243840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para proteger la información y los datos de manera que personas o sistemas no autorizados no puedan acceder a ellos, modificarlos o denegar su acceso.</a:t>
            </a:r>
            <a:endParaRPr lang="en-US" sz="1050" dirty="0"/>
          </a:p>
        </p:txBody>
      </p:sp>
      <p:sp>
        <p:nvSpPr>
          <p:cNvPr id="44" name="Text 12"/>
          <p:cNvSpPr/>
          <p:nvPr/>
        </p:nvSpPr>
        <p:spPr>
          <a:xfrm>
            <a:off x="4019550" y="3933825"/>
            <a:ext cx="1794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Mantenibilidad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3429000" y="4381500"/>
            <a:ext cx="24384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con la que un producto o sistema puede ser modificado para mejorar, corregir o adaptar el software a cambios en el entorno o requisitos.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6915150" y="3933825"/>
            <a:ext cx="1463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Portabilidad</a:t>
            </a:r>
            <a:endParaRPr lang="en-US" sz="1500" dirty="0"/>
          </a:p>
        </p:txBody>
      </p:sp>
      <p:sp>
        <p:nvSpPr>
          <p:cNvPr id="47" name="Text 15"/>
          <p:cNvSpPr/>
          <p:nvPr/>
        </p:nvSpPr>
        <p:spPr>
          <a:xfrm>
            <a:off x="6324600" y="4381500"/>
            <a:ext cx="2438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software para ser transferido de un entorno a otro.</a:t>
            </a:r>
            <a:endParaRPr lang="en-US" sz="1050" dirty="0"/>
          </a:p>
        </p:txBody>
      </p:sp>
      <p:sp>
        <p:nvSpPr>
          <p:cNvPr id="48" name="Text 16"/>
          <p:cNvSpPr/>
          <p:nvPr/>
        </p:nvSpPr>
        <p:spPr>
          <a:xfrm>
            <a:off x="9810750" y="3933825"/>
            <a:ext cx="182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Compatibilidad</a:t>
            </a:r>
            <a:endParaRPr lang="en-US" sz="1500" dirty="0"/>
          </a:p>
        </p:txBody>
      </p:sp>
      <p:sp>
        <p:nvSpPr>
          <p:cNvPr id="49" name="Text 17"/>
          <p:cNvSpPr/>
          <p:nvPr/>
        </p:nvSpPr>
        <p:spPr>
          <a:xfrm>
            <a:off x="9220200" y="4381500"/>
            <a:ext cx="243840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 dos o más sistemas o componentes para intercambiar información y/o para realizar sus funciones requeridas cuando comparten el mismo entorno de hardware o software.</a:t>
            </a:r>
            <a:endParaRPr lang="en-US" sz="1050" dirty="0"/>
          </a:p>
        </p:txBody>
      </p:sp>
      <p:sp>
        <p:nvSpPr>
          <p:cNvPr id="50" name="Text 18"/>
          <p:cNvSpPr/>
          <p:nvPr/>
        </p:nvSpPr>
        <p:spPr>
          <a:xfrm>
            <a:off x="723900" y="6172200"/>
            <a:ext cx="93040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característica cuenta con subcaracterísticas que permiten una evaluación más detallada de la calidad del software.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11/22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5600700" cy="2667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104900"/>
            <a:ext cx="5600700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295400"/>
            <a:ext cx="3810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48615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04900"/>
            <a:ext cx="5600700" cy="2667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104900"/>
            <a:ext cx="5600700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29540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4861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4000500"/>
            <a:ext cx="5600700" cy="2476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000500"/>
            <a:ext cx="56007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4191000"/>
            <a:ext cx="3429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6191250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4000500"/>
            <a:ext cx="5600700" cy="2476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4000500"/>
            <a:ext cx="56007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41910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700" y="6191250"/>
            <a:ext cx="114300" cy="1143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para Calidad del Producto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028700" y="12192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SonarQube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028700" y="14859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estático de código - Libre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533400" y="1943100"/>
            <a:ext cx="5295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Plataforma que detecta errores, vulnerabilidades y "code smells" en código fuente.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533400" y="2476500"/>
            <a:ext cx="148590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ajuste para: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628650" y="2705100"/>
            <a:ext cx="137160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166534"/>
                </a:solidFill>
                <a:highlight>
                  <a:srgbClr val="DCFCE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020" dirty="0"/>
          </a:p>
        </p:txBody>
      </p:sp>
      <p:sp>
        <p:nvSpPr>
          <p:cNvPr id="28" name="Text 6"/>
          <p:cNvSpPr/>
          <p:nvPr/>
        </p:nvSpPr>
        <p:spPr>
          <a:xfrm>
            <a:off x="1866900" y="2705100"/>
            <a:ext cx="94869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166534"/>
                </a:solidFill>
                <a:highlight>
                  <a:srgbClr val="DCFCE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020" dirty="0"/>
          </a:p>
        </p:txBody>
      </p:sp>
      <p:sp>
        <p:nvSpPr>
          <p:cNvPr id="29" name="Text 7"/>
          <p:cNvSpPr/>
          <p:nvPr/>
        </p:nvSpPr>
        <p:spPr>
          <a:xfrm>
            <a:off x="2752725" y="2705100"/>
            <a:ext cx="98298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166534"/>
                </a:solidFill>
                <a:highlight>
                  <a:srgbClr val="DCFCE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020" dirty="0"/>
          </a:p>
        </p:txBody>
      </p:sp>
      <p:sp>
        <p:nvSpPr>
          <p:cNvPr id="30" name="Text 8"/>
          <p:cNvSpPr/>
          <p:nvPr/>
        </p:nvSpPr>
        <p:spPr>
          <a:xfrm>
            <a:off x="685800" y="3467100"/>
            <a:ext cx="6355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Evalúa modificabilidad, analizabilidad, madurez y tolerancia a fallos.</a:t>
            </a:r>
            <a:endParaRPr lang="en-US" sz="900" dirty="0"/>
          </a:p>
        </p:txBody>
      </p:sp>
      <p:sp>
        <p:nvSpPr>
          <p:cNvPr id="31" name="Text 9"/>
          <p:cNvSpPr/>
          <p:nvPr/>
        </p:nvSpPr>
        <p:spPr>
          <a:xfrm>
            <a:off x="6781800" y="1219200"/>
            <a:ext cx="2514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Selenium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6781800" y="1485900"/>
            <a:ext cx="3017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Automatización de pruebas web - Libre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6362700" y="1943100"/>
            <a:ext cx="6355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para automatizar pruebas funcionales de aplicaciones web.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6362700" y="2286000"/>
            <a:ext cx="148590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ajuste para: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6457950" y="2514600"/>
            <a:ext cx="129159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9A3412"/>
                </a:solidFill>
                <a:highlight>
                  <a:srgbClr val="FFEDD5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</a:t>
            </a:r>
            <a:endParaRPr lang="en-US" sz="1020" dirty="0"/>
          </a:p>
        </p:txBody>
      </p:sp>
      <p:sp>
        <p:nvSpPr>
          <p:cNvPr id="36" name="Text 14"/>
          <p:cNvSpPr/>
          <p:nvPr/>
        </p:nvSpPr>
        <p:spPr>
          <a:xfrm>
            <a:off x="7629525" y="2514600"/>
            <a:ext cx="101727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9A3412"/>
                </a:solidFill>
                <a:highlight>
                  <a:srgbClr val="FFEDD5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020" dirty="0"/>
          </a:p>
        </p:txBody>
      </p:sp>
      <p:sp>
        <p:nvSpPr>
          <p:cNvPr id="37" name="Text 15"/>
          <p:cNvSpPr/>
          <p:nvPr/>
        </p:nvSpPr>
        <p:spPr>
          <a:xfrm>
            <a:off x="6515100" y="3467100"/>
            <a:ext cx="6355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Verifica adecuación funcional y operabilidad mediante simulación de usuarios.</a:t>
            </a:r>
            <a:endParaRPr lang="en-US" sz="900" dirty="0"/>
          </a:p>
        </p:txBody>
      </p:sp>
      <p:sp>
        <p:nvSpPr>
          <p:cNvPr id="38" name="Text 16"/>
          <p:cNvSpPr/>
          <p:nvPr/>
        </p:nvSpPr>
        <p:spPr>
          <a:xfrm>
            <a:off x="990600" y="4114800"/>
            <a:ext cx="2994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JMeter</a:t>
            </a:r>
            <a:endParaRPr lang="en-US" sz="1500" dirty="0"/>
          </a:p>
        </p:txBody>
      </p:sp>
      <p:sp>
        <p:nvSpPr>
          <p:cNvPr id="39" name="Text 17"/>
          <p:cNvSpPr/>
          <p:nvPr/>
        </p:nvSpPr>
        <p:spPr>
          <a:xfrm>
            <a:off x="990600" y="4381500"/>
            <a:ext cx="29946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Pruebas de carga y rendimiento - Libre</a:t>
            </a:r>
            <a:endParaRPr lang="en-US" sz="1050" dirty="0"/>
          </a:p>
        </p:txBody>
      </p:sp>
      <p:sp>
        <p:nvSpPr>
          <p:cNvPr id="40" name="Text 18"/>
          <p:cNvSpPr/>
          <p:nvPr/>
        </p:nvSpPr>
        <p:spPr>
          <a:xfrm>
            <a:off x="533400" y="4838700"/>
            <a:ext cx="6355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 para simular usuarios concurrentes y medir tiempo de respuesta.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533400" y="5181600"/>
            <a:ext cx="148590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ajuste para:</a:t>
            </a:r>
            <a:endParaRPr lang="en-US" sz="1050" dirty="0"/>
          </a:p>
        </p:txBody>
      </p:sp>
      <p:sp>
        <p:nvSpPr>
          <p:cNvPr id="42" name="Text 20"/>
          <p:cNvSpPr/>
          <p:nvPr/>
        </p:nvSpPr>
        <p:spPr>
          <a:xfrm>
            <a:off x="628650" y="5410200"/>
            <a:ext cx="96012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854D0E"/>
                </a:solidFill>
                <a:highlight>
                  <a:srgbClr val="FEF9C3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020" dirty="0"/>
          </a:p>
        </p:txBody>
      </p:sp>
      <p:sp>
        <p:nvSpPr>
          <p:cNvPr id="43" name="Text 21"/>
          <p:cNvSpPr/>
          <p:nvPr/>
        </p:nvSpPr>
        <p:spPr>
          <a:xfrm>
            <a:off x="685800" y="6172200"/>
            <a:ext cx="6355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Mide comportamiento bajo carga y utilización de recursos del sistema.</a:t>
            </a:r>
            <a:endParaRPr lang="en-US" sz="900" dirty="0"/>
          </a:p>
        </p:txBody>
      </p:sp>
      <p:sp>
        <p:nvSpPr>
          <p:cNvPr id="44" name="Text 22"/>
          <p:cNvSpPr/>
          <p:nvPr/>
        </p:nvSpPr>
        <p:spPr>
          <a:xfrm>
            <a:off x="6781800" y="4114800"/>
            <a:ext cx="22059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OWASP ZAP</a:t>
            </a:r>
            <a:endParaRPr lang="en-US" sz="1500" dirty="0"/>
          </a:p>
        </p:txBody>
      </p:sp>
      <p:sp>
        <p:nvSpPr>
          <p:cNvPr id="45" name="Text 23"/>
          <p:cNvSpPr/>
          <p:nvPr/>
        </p:nvSpPr>
        <p:spPr>
          <a:xfrm>
            <a:off x="6781800" y="4381500"/>
            <a:ext cx="2205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Escáner de seguridad - Libre</a:t>
            </a:r>
            <a:endParaRPr lang="en-US" sz="1050" dirty="0"/>
          </a:p>
        </p:txBody>
      </p:sp>
      <p:sp>
        <p:nvSpPr>
          <p:cNvPr id="46" name="Text 24"/>
          <p:cNvSpPr/>
          <p:nvPr/>
        </p:nvSpPr>
        <p:spPr>
          <a:xfrm>
            <a:off x="6362700" y="4838700"/>
            <a:ext cx="6355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Escáner de vulnerabilidades de seguridad en aplicaciones web.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6362700" y="5181600"/>
            <a:ext cx="148590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ajuste para:</a:t>
            </a:r>
            <a:endParaRPr lang="en-US" sz="1050" dirty="0"/>
          </a:p>
        </p:txBody>
      </p:sp>
      <p:sp>
        <p:nvSpPr>
          <p:cNvPr id="48" name="Text 26"/>
          <p:cNvSpPr/>
          <p:nvPr/>
        </p:nvSpPr>
        <p:spPr>
          <a:xfrm>
            <a:off x="6457950" y="5410200"/>
            <a:ext cx="98298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6B21A8"/>
                </a:solidFill>
                <a:highlight>
                  <a:srgbClr val="F3E8FF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020" dirty="0"/>
          </a:p>
        </p:txBody>
      </p:sp>
      <p:sp>
        <p:nvSpPr>
          <p:cNvPr id="49" name="Text 27"/>
          <p:cNvSpPr/>
          <p:nvPr/>
        </p:nvSpPr>
        <p:spPr>
          <a:xfrm>
            <a:off x="6515100" y="6172200"/>
            <a:ext cx="6355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Detección de vulnerabilidades en confidencialidad e integridad.</a:t>
            </a:r>
            <a:endParaRPr lang="en-US" sz="900" dirty="0"/>
          </a:p>
        </p:txBody>
      </p:sp>
      <p:sp>
        <p:nvSpPr>
          <p:cNvPr id="50" name="Text 28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12/22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990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2954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4097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324100"/>
            <a:ext cx="1238250" cy="1657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4384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2625" y="3076575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9350" y="2324100"/>
            <a:ext cx="1238250" cy="1657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0350" y="24384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0975" y="3076575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2324100"/>
            <a:ext cx="1238250" cy="1657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8700" y="24384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9325" y="307657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96050" y="2324100"/>
            <a:ext cx="1238250" cy="1657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77050" y="24384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7675" y="3076575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4400" y="2324100"/>
            <a:ext cx="1238250" cy="1657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5400" y="24384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6025" y="3076575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2750" y="2324100"/>
            <a:ext cx="1238250" cy="1657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53750" y="24384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4210050"/>
            <a:ext cx="11430000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" y="4781550"/>
            <a:ext cx="1562100" cy="342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4850" y="48768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47900" y="4781550"/>
            <a:ext cx="1228725" cy="342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81250" y="48768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90925" y="4781550"/>
            <a:ext cx="1190625" cy="342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24275" y="4876800"/>
            <a:ext cx="17145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95850" y="4781550"/>
            <a:ext cx="2038350" cy="3429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4876800"/>
            <a:ext cx="1905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48500" y="4781550"/>
            <a:ext cx="2085975" cy="3429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81850" y="4876800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1000" y="5619750"/>
            <a:ext cx="11430000" cy="6858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3400" y="5772150"/>
            <a:ext cx="266700" cy="3810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9600" y="5886450"/>
            <a:ext cx="114300" cy="15240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Ejercicio Práctico - Calidad del Producto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1143000" y="1295400"/>
            <a:ext cx="10020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 del Ejercicio</a:t>
            </a:r>
            <a:endParaRPr lang="en-US" sz="1800" dirty="0"/>
          </a:p>
        </p:txBody>
      </p:sp>
      <p:sp>
        <p:nvSpPr>
          <p:cNvPr id="42" name="Text 2"/>
          <p:cNvSpPr/>
          <p:nvPr/>
        </p:nvSpPr>
        <p:spPr>
          <a:xfrm>
            <a:off x="1143000" y="1676400"/>
            <a:ext cx="12024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Evaluar atributos específicos de calidad de un producto de software existente (o un módulo) utilizando métricas y herramientas de análisis.</a:t>
            </a:r>
            <a:endParaRPr lang="en-US" sz="1200" dirty="0"/>
          </a:p>
        </p:txBody>
      </p:sp>
      <p:sp>
        <p:nvSpPr>
          <p:cNvPr id="43" name="Text 3"/>
          <p:cNvSpPr/>
          <p:nvPr/>
        </p:nvSpPr>
        <p:spPr>
          <a:xfrm>
            <a:off x="76200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800" dirty="0"/>
          </a:p>
        </p:txBody>
      </p:sp>
      <p:sp>
        <p:nvSpPr>
          <p:cNvPr id="44" name="Text 4"/>
          <p:cNvSpPr/>
          <p:nvPr/>
        </p:nvSpPr>
        <p:spPr>
          <a:xfrm>
            <a:off x="39433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Selección</a:t>
            </a:r>
            <a:endParaRPr lang="en-US" sz="1350" dirty="0"/>
          </a:p>
        </p:txBody>
      </p:sp>
      <p:sp>
        <p:nvSpPr>
          <p:cNvPr id="45" name="Text 5"/>
          <p:cNvSpPr/>
          <p:nvPr/>
        </p:nvSpPr>
        <p:spPr>
          <a:xfrm>
            <a:off x="495300" y="3295650"/>
            <a:ext cx="10096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de código abierto o módulo</a:t>
            </a:r>
            <a:endParaRPr lang="en-US" sz="1050" dirty="0"/>
          </a:p>
        </p:txBody>
      </p:sp>
      <p:sp>
        <p:nvSpPr>
          <p:cNvPr id="46" name="Text 6"/>
          <p:cNvSpPr/>
          <p:nvPr/>
        </p:nvSpPr>
        <p:spPr>
          <a:xfrm>
            <a:off x="280035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800" dirty="0"/>
          </a:p>
        </p:txBody>
      </p:sp>
      <p:sp>
        <p:nvSpPr>
          <p:cNvPr id="47" name="Text 7"/>
          <p:cNvSpPr/>
          <p:nvPr/>
        </p:nvSpPr>
        <p:spPr>
          <a:xfrm>
            <a:off x="243268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</a:t>
            </a:r>
            <a:endParaRPr lang="en-US" sz="1350" dirty="0"/>
          </a:p>
        </p:txBody>
      </p:sp>
      <p:sp>
        <p:nvSpPr>
          <p:cNvPr id="48" name="Text 8"/>
          <p:cNvSpPr/>
          <p:nvPr/>
        </p:nvSpPr>
        <p:spPr>
          <a:xfrm>
            <a:off x="2533650" y="3295650"/>
            <a:ext cx="1009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Atributos a evaluar (2-3)</a:t>
            </a:r>
            <a:endParaRPr lang="en-US" sz="1050" dirty="0"/>
          </a:p>
        </p:txBody>
      </p:sp>
      <p:sp>
        <p:nvSpPr>
          <p:cNvPr id="49" name="Text 9"/>
          <p:cNvSpPr/>
          <p:nvPr/>
        </p:nvSpPr>
        <p:spPr>
          <a:xfrm>
            <a:off x="483870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800" dirty="0"/>
          </a:p>
        </p:txBody>
      </p:sp>
      <p:sp>
        <p:nvSpPr>
          <p:cNvPr id="50" name="Text 10"/>
          <p:cNvSpPr/>
          <p:nvPr/>
        </p:nvSpPr>
        <p:spPr>
          <a:xfrm>
            <a:off x="447103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Entorno</a:t>
            </a:r>
            <a:endParaRPr lang="en-US" sz="1350" dirty="0"/>
          </a:p>
        </p:txBody>
      </p:sp>
      <p:sp>
        <p:nvSpPr>
          <p:cNvPr id="51" name="Text 11"/>
          <p:cNvSpPr/>
          <p:nvPr/>
        </p:nvSpPr>
        <p:spPr>
          <a:xfrm>
            <a:off x="4572000" y="3295650"/>
            <a:ext cx="10096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Preparación del entorno de pruebas</a:t>
            </a:r>
            <a:endParaRPr lang="en-US" sz="1050" dirty="0"/>
          </a:p>
        </p:txBody>
      </p:sp>
      <p:sp>
        <p:nvSpPr>
          <p:cNvPr id="52" name="Text 12"/>
          <p:cNvSpPr/>
          <p:nvPr/>
        </p:nvSpPr>
        <p:spPr>
          <a:xfrm>
            <a:off x="687705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800" dirty="0"/>
          </a:p>
        </p:txBody>
      </p:sp>
      <p:sp>
        <p:nvSpPr>
          <p:cNvPr id="53" name="Text 13"/>
          <p:cNvSpPr/>
          <p:nvPr/>
        </p:nvSpPr>
        <p:spPr>
          <a:xfrm>
            <a:off x="650938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</a:t>
            </a:r>
            <a:endParaRPr lang="en-US" sz="1350" dirty="0"/>
          </a:p>
        </p:txBody>
      </p:sp>
      <p:sp>
        <p:nvSpPr>
          <p:cNvPr id="54" name="Text 14"/>
          <p:cNvSpPr/>
          <p:nvPr/>
        </p:nvSpPr>
        <p:spPr>
          <a:xfrm>
            <a:off x="6610350" y="3295650"/>
            <a:ext cx="1009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Aplicación de herramientas</a:t>
            </a:r>
            <a:endParaRPr lang="en-US" sz="1050" dirty="0"/>
          </a:p>
        </p:txBody>
      </p:sp>
      <p:sp>
        <p:nvSpPr>
          <p:cNvPr id="55" name="Text 15"/>
          <p:cNvSpPr/>
          <p:nvPr/>
        </p:nvSpPr>
        <p:spPr>
          <a:xfrm>
            <a:off x="891540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800" dirty="0"/>
          </a:p>
        </p:txBody>
      </p:sp>
      <p:sp>
        <p:nvSpPr>
          <p:cNvPr id="56" name="Text 16"/>
          <p:cNvSpPr/>
          <p:nvPr/>
        </p:nvSpPr>
        <p:spPr>
          <a:xfrm>
            <a:off x="854773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</a:t>
            </a:r>
            <a:endParaRPr lang="en-US" sz="1350" dirty="0"/>
          </a:p>
        </p:txBody>
      </p:sp>
      <p:sp>
        <p:nvSpPr>
          <p:cNvPr id="57" name="Text 17"/>
          <p:cNvSpPr/>
          <p:nvPr/>
        </p:nvSpPr>
        <p:spPr>
          <a:xfrm>
            <a:off x="8648700" y="3295650"/>
            <a:ext cx="1009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e interpretación</a:t>
            </a:r>
            <a:endParaRPr lang="en-US" sz="1050" dirty="0"/>
          </a:p>
        </p:txBody>
      </p:sp>
      <p:sp>
        <p:nvSpPr>
          <p:cNvPr id="58" name="Text 18"/>
          <p:cNvSpPr/>
          <p:nvPr/>
        </p:nvSpPr>
        <p:spPr>
          <a:xfrm>
            <a:off x="10953750" y="2438400"/>
            <a:ext cx="47625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800" dirty="0"/>
          </a:p>
        </p:txBody>
      </p:sp>
      <p:sp>
        <p:nvSpPr>
          <p:cNvPr id="59" name="Text 19"/>
          <p:cNvSpPr/>
          <p:nvPr/>
        </p:nvSpPr>
        <p:spPr>
          <a:xfrm>
            <a:off x="10586085" y="299085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</a:t>
            </a:r>
            <a:endParaRPr lang="en-US" sz="1350" dirty="0"/>
          </a:p>
        </p:txBody>
      </p:sp>
      <p:sp>
        <p:nvSpPr>
          <p:cNvPr id="60" name="Text 20"/>
          <p:cNvSpPr/>
          <p:nvPr/>
        </p:nvSpPr>
        <p:spPr>
          <a:xfrm>
            <a:off x="10687050" y="3295650"/>
            <a:ext cx="1009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Documentación de hallazgos</a:t>
            </a:r>
            <a:endParaRPr lang="en-US" sz="1050" dirty="0"/>
          </a:p>
        </p:txBody>
      </p:sp>
      <p:sp>
        <p:nvSpPr>
          <p:cNvPr id="61" name="Text 21"/>
          <p:cNvSpPr/>
          <p:nvPr/>
        </p:nvSpPr>
        <p:spPr>
          <a:xfrm>
            <a:off x="571500" y="440055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Atributos Clave a Evaluar</a:t>
            </a:r>
            <a:endParaRPr lang="en-US" sz="1500" dirty="0"/>
          </a:p>
        </p:txBody>
      </p:sp>
      <p:sp>
        <p:nvSpPr>
          <p:cNvPr id="62" name="Text 22"/>
          <p:cNvSpPr/>
          <p:nvPr/>
        </p:nvSpPr>
        <p:spPr>
          <a:xfrm>
            <a:off x="852855" y="4836255"/>
            <a:ext cx="18745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Mantenibilidad</a:t>
            </a:r>
            <a:endParaRPr lang="en-US" sz="1200" dirty="0"/>
          </a:p>
        </p:txBody>
      </p:sp>
      <p:sp>
        <p:nvSpPr>
          <p:cNvPr id="63" name="Text 23"/>
          <p:cNvSpPr/>
          <p:nvPr/>
        </p:nvSpPr>
        <p:spPr>
          <a:xfrm>
            <a:off x="2548305" y="4836255"/>
            <a:ext cx="147447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Seguridad</a:t>
            </a:r>
            <a:endParaRPr lang="en-US" sz="1200" dirty="0"/>
          </a:p>
        </p:txBody>
      </p:sp>
      <p:sp>
        <p:nvSpPr>
          <p:cNvPr id="64" name="Text 24"/>
          <p:cNvSpPr/>
          <p:nvPr/>
        </p:nvSpPr>
        <p:spPr>
          <a:xfrm>
            <a:off x="3933825" y="4836255"/>
            <a:ext cx="14287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Eficiencia</a:t>
            </a:r>
            <a:endParaRPr lang="en-US" sz="1200" dirty="0"/>
          </a:p>
        </p:txBody>
      </p:sp>
      <p:sp>
        <p:nvSpPr>
          <p:cNvPr id="65" name="Text 25"/>
          <p:cNvSpPr/>
          <p:nvPr/>
        </p:nvSpPr>
        <p:spPr>
          <a:xfrm>
            <a:off x="5257800" y="4828440"/>
            <a:ext cx="24460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Cobertura de Código</a:t>
            </a:r>
            <a:endParaRPr lang="en-US" sz="1200" dirty="0"/>
          </a:p>
        </p:txBody>
      </p:sp>
      <p:sp>
        <p:nvSpPr>
          <p:cNvPr id="66" name="Text 26"/>
          <p:cNvSpPr/>
          <p:nvPr/>
        </p:nvSpPr>
        <p:spPr>
          <a:xfrm>
            <a:off x="7356720" y="4828440"/>
            <a:ext cx="250317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Densidad de Defectos</a:t>
            </a:r>
            <a:endParaRPr lang="en-US" sz="1200" dirty="0"/>
          </a:p>
        </p:txBody>
      </p:sp>
      <p:sp>
        <p:nvSpPr>
          <p:cNvPr id="67" name="Text 27"/>
          <p:cNvSpPr/>
          <p:nvPr/>
        </p:nvSpPr>
        <p:spPr>
          <a:xfrm>
            <a:off x="914400" y="5848350"/>
            <a:ext cx="8332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Herramientas útiles: SonarQube (estática), OWASP ZAP (seguridad), Apache JMeter (rendimiento)</a:t>
            </a:r>
            <a:endParaRPr lang="en-US" sz="1200" dirty="0"/>
          </a:p>
        </p:txBody>
      </p:sp>
      <p:sp>
        <p:nvSpPr>
          <p:cNvPr id="68" name="Text 28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13/22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790700"/>
            <a:ext cx="3657600" cy="2495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812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105025"/>
            <a:ext cx="1714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609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143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676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790700"/>
            <a:ext cx="3657600" cy="24955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19812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1525" y="2105025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260985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314325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7700" y="36766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400" y="1790700"/>
            <a:ext cx="3657600" cy="24955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9812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2105025"/>
            <a:ext cx="17145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26098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3900" y="29146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3900" y="321945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4514850"/>
            <a:ext cx="11430000" cy="14287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" y="470535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900" y="4829175"/>
            <a:ext cx="171450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500" y="533400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05300" y="53340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39100" y="5334000"/>
            <a:ext cx="1143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 de Calidad del Producto - Estructura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2392680" y="1104900"/>
            <a:ext cx="7406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Ejemplo de estructura para el informe de evaluación de calidad del producto</a:t>
            </a:r>
            <a:endParaRPr lang="en-US" sz="1350" dirty="0"/>
          </a:p>
        </p:txBody>
      </p:sp>
      <p:sp>
        <p:nvSpPr>
          <p:cNvPr id="32" name="Text 2"/>
          <p:cNvSpPr/>
          <p:nvPr/>
        </p:nvSpPr>
        <p:spPr>
          <a:xfrm>
            <a:off x="2392680" y="1371600"/>
            <a:ext cx="7406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Título: Informe de Evaluación de Calidad del Producto - [Nombre del Software/Módulo]</a:t>
            </a:r>
            <a:endParaRPr lang="en-US" sz="1050" dirty="0"/>
          </a:p>
        </p:txBody>
      </p:sp>
      <p:sp>
        <p:nvSpPr>
          <p:cNvPr id="33" name="Text 3"/>
          <p:cNvSpPr/>
          <p:nvPr/>
        </p:nvSpPr>
        <p:spPr>
          <a:xfrm>
            <a:off x="1162050" y="2085975"/>
            <a:ext cx="1748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Introducción</a:t>
            </a:r>
            <a:endParaRPr lang="en-US" sz="1500" dirty="0"/>
          </a:p>
        </p:txBody>
      </p:sp>
      <p:sp>
        <p:nvSpPr>
          <p:cNvPr id="34" name="Text 4"/>
          <p:cNvSpPr/>
          <p:nvPr/>
        </p:nvSpPr>
        <p:spPr>
          <a:xfrm>
            <a:off x="800100" y="25717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Descripción del software/módulo evaluado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800100" y="31051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Objetivo de la evaluación (atributos de calidad seleccionados)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800100" y="3638550"/>
            <a:ext cx="3314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Metodología y herramientas utilizadas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5048250" y="2085975"/>
            <a:ext cx="26403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Atributos Evaluados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4724400" y="257175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Mantenibilidad: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Cobertura de código, densidad de defectos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4705350" y="3105150"/>
            <a:ext cx="3028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Eficiencia: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Tiempo de respuesta, tasa de errores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4686300" y="36385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Resultados de herramientas (capturas de pantalla, gráficos)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8934450" y="2085975"/>
            <a:ext cx="3017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Análisis y Conclusiones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8572500" y="2571750"/>
            <a:ext cx="2811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de resultados obtenidos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8572500" y="2876550"/>
            <a:ext cx="2994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Impacto en la calidad del producto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8534400" y="3181350"/>
            <a:ext cx="3086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 de mejora documentadas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1162050" y="4810125"/>
            <a:ext cx="24117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Evidencias Incluidas</a:t>
            </a:r>
            <a:endParaRPr lang="en-US" sz="1500" dirty="0"/>
          </a:p>
        </p:txBody>
      </p:sp>
      <p:sp>
        <p:nvSpPr>
          <p:cNvPr id="46" name="Text 16"/>
          <p:cNvSpPr/>
          <p:nvPr/>
        </p:nvSpPr>
        <p:spPr>
          <a:xfrm>
            <a:off x="819150" y="5295900"/>
            <a:ext cx="3333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Capturas de pantalla del dashboard de SonarQube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4533900" y="529590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Gráficos de rendimiento de JMeter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8229600" y="5295900"/>
            <a:ext cx="3390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Fragmentos de código con sugerencias de mejora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14/22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19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40055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167401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145732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007519"/>
            <a:ext cx="2743200" cy="2228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475" y="3198019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3321844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600" y="3007519"/>
            <a:ext cx="2743200" cy="2228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0075" y="3198019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9613" y="3321844"/>
            <a:ext cx="25717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3007519"/>
            <a:ext cx="2743200" cy="22288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5675" y="3198019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9500" y="3321844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67800" y="3007519"/>
            <a:ext cx="2743200" cy="22288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01275" y="3198019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25100" y="3321844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5464969"/>
            <a:ext cx="11430000" cy="1371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" y="5855494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6763" y="5979319"/>
            <a:ext cx="85725" cy="2286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Calidad de Uso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238250" y="1333500"/>
            <a:ext cx="10344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238250" y="1714500"/>
            <a:ext cx="10344150" cy="8358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 uso se enfoca en la experiencia del usuario final al interactuar con el software. Evalúa si el software es comprensible, fácil de aprender y operar, y atractivo, midiendo la efectividad, eficiencia y satisfacción con la que un usuario logra sus objetivos en un contexto real.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335280" y="3788569"/>
            <a:ext cx="2834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Efectividad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571500" y="4131469"/>
            <a:ext cx="2362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sistema para proporcionar funciones que satisfacen las necesidades del usuario.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3467100" y="3788569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3467100" y="4131469"/>
            <a:ext cx="2362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sistema para mantener su nivel de rendimiento durante un período de tiempo determinado.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6126480" y="3788569"/>
            <a:ext cx="2834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Satisfacción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6362700" y="4131469"/>
            <a:ext cx="2362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de aceptación del producto por parte del usuario final.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9258300" y="3788569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9258300" y="4131469"/>
            <a:ext cx="2362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para proteger la información y los datos de accesos no autorizados.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1200150" y="5655469"/>
            <a:ext cx="10420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el Contexto de ISO/IEC 25010</a:t>
            </a:r>
            <a:endParaRPr lang="en-US" sz="1500" dirty="0"/>
          </a:p>
        </p:txBody>
      </p:sp>
      <p:sp>
        <p:nvSpPr>
          <p:cNvPr id="36" name="Text 12"/>
          <p:cNvSpPr/>
          <p:nvPr/>
        </p:nvSpPr>
        <p:spPr>
          <a:xfrm>
            <a:off x="1200150" y="5960269"/>
            <a:ext cx="10420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norma ISO/IEC 25010 define la Calidad de Uso como la evaluación de cómo el software se desempeña en un entorno real y satisface las necesidades del usuario. Esta perspectiva complementa las calidad del proceso y del producto, enfocándose en el valor que el software proporciona al usuario final.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11649075" y="682942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15/22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5600700" cy="1866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2860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38" y="2434530"/>
            <a:ext cx="276225" cy="2742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2004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429000"/>
            <a:ext cx="1333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2095500"/>
            <a:ext cx="5600700" cy="1866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2860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150" y="2434530"/>
            <a:ext cx="304800" cy="2742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4700" y="320040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4700" y="3429000"/>
            <a:ext cx="13335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191000"/>
            <a:ext cx="5600700" cy="1866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3815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138" y="4530030"/>
            <a:ext cx="276225" cy="27429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0" y="5295900"/>
            <a:ext cx="1333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0" y="552450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4191000"/>
            <a:ext cx="5600700" cy="1866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3815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8438" y="4530030"/>
            <a:ext cx="276225" cy="27429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24700" y="5295900"/>
            <a:ext cx="1333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24700" y="5524500"/>
            <a:ext cx="133350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2175" y="6315075"/>
            <a:ext cx="133350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ISO/IEC 25010 - Calidad de Uso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533400" y="1257300"/>
            <a:ext cx="11125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norma ISO/IEC 25010 define la Calidad de Uso como la capacidad del software para satisfacer las necesidades del usuario en un contexto de uso real. Se mide a través de cuatro características clave:</a:t>
            </a:r>
            <a:endParaRPr lang="en-US" sz="1200" dirty="0"/>
          </a:p>
        </p:txBody>
      </p:sp>
      <p:sp>
        <p:nvSpPr>
          <p:cNvPr id="30" name="Text 2"/>
          <p:cNvSpPr/>
          <p:nvPr/>
        </p:nvSpPr>
        <p:spPr>
          <a:xfrm>
            <a:off x="1295400" y="2286000"/>
            <a:ext cx="4495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Efectividad</a:t>
            </a:r>
            <a:endParaRPr lang="en-US" sz="1800" dirty="0"/>
          </a:p>
        </p:txBody>
      </p:sp>
      <p:sp>
        <p:nvSpPr>
          <p:cNvPr id="31" name="Text 3"/>
          <p:cNvSpPr/>
          <p:nvPr/>
        </p:nvSpPr>
        <p:spPr>
          <a:xfrm>
            <a:off x="1295400" y="26670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ayudar al usuario a lograr sus objetivos de manera correcta y completa. Se mide a través de: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504950" y="32004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Precisión en la ejecución de tareas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1504950" y="3429000"/>
            <a:ext cx="3337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Cumplimiento de los requisitos funcionales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7124700" y="2286000"/>
            <a:ext cx="4495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</a:t>
            </a:r>
            <a:endParaRPr lang="en-US" sz="1800" dirty="0"/>
          </a:p>
        </p:txBody>
      </p:sp>
      <p:sp>
        <p:nvSpPr>
          <p:cNvPr id="35" name="Text 7"/>
          <p:cNvSpPr/>
          <p:nvPr/>
        </p:nvSpPr>
        <p:spPr>
          <a:xfrm>
            <a:off x="7124700" y="26670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entre los resultados obtenidos y los recursos utilizados. Incluye: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7334250" y="3200400"/>
            <a:ext cx="2754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Rendimiento del sistema bajo carga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7334250" y="3429000"/>
            <a:ext cx="30060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Uso óptimo de los recursos del sistema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1295400" y="4381500"/>
            <a:ext cx="4495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Satisfacción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1295400" y="47625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el software cumple con las expectativas del usuario. Se evalúa mediante: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1504950" y="5295900"/>
            <a:ext cx="23317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uso y aprendizaje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1504950" y="5524500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Atractivo y usabilidad de la interfaz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7124700" y="4381500"/>
            <a:ext cx="53949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 en el contexto de uso</a:t>
            </a:r>
            <a:endParaRPr lang="en-US" sz="1800" dirty="0"/>
          </a:p>
        </p:txBody>
      </p:sp>
      <p:sp>
        <p:nvSpPr>
          <p:cNvPr id="43" name="Text 15"/>
          <p:cNvSpPr/>
          <p:nvPr/>
        </p:nvSpPr>
        <p:spPr>
          <a:xfrm>
            <a:off x="7124700" y="47625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proteger la información y los datos del usuario. Incluye: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7334250" y="5295900"/>
            <a:ext cx="31661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Protección contra accesos no autorizados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7334250" y="55245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Integridad y confidencialidad de los datos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-762000" y="6286500"/>
            <a:ext cx="13716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 Calidad de Uso se centra en la experiencia del usuario final y en cómo el software se desempeña en un entorno real.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16/22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638300"/>
            <a:ext cx="3657600" cy="407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425" y="1866900"/>
            <a:ext cx="666750" cy="666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50" y="2047875"/>
            <a:ext cx="2667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725" y="2708970"/>
            <a:ext cx="676275" cy="25896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343400"/>
            <a:ext cx="32004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449580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638300"/>
            <a:ext cx="3657600" cy="407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625" y="1866900"/>
            <a:ext cx="666750" cy="666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4550" y="2047875"/>
            <a:ext cx="3429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2708970"/>
            <a:ext cx="1066800" cy="2589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800" y="4343400"/>
            <a:ext cx="32004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4495800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638300"/>
            <a:ext cx="3657600" cy="407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48825" y="1866900"/>
            <a:ext cx="666750" cy="6667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29800" y="2047875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10850" y="2708970"/>
            <a:ext cx="971550" cy="25896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0" y="4343400"/>
            <a:ext cx="320040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6300" y="4495800"/>
            <a:ext cx="1714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5943600"/>
            <a:ext cx="114300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0" y="61341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para Calidad de Uso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81000" y="11811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Herramientas gratuitas y de código abierto para evaluar la usabilidad y satisfacción del usuario final.</a:t>
            </a:r>
            <a:endParaRPr lang="en-US" sz="1200" dirty="0"/>
          </a:p>
        </p:txBody>
      </p:sp>
      <p:sp>
        <p:nvSpPr>
          <p:cNvPr id="28" name="Text 2"/>
          <p:cNvSpPr/>
          <p:nvPr/>
        </p:nvSpPr>
        <p:spPr>
          <a:xfrm>
            <a:off x="609600" y="2686050"/>
            <a:ext cx="19659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Forms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3228975" y="2708970"/>
            <a:ext cx="81153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Gratuita</a:t>
            </a:r>
            <a:endParaRPr lang="en-US" sz="960" dirty="0"/>
          </a:p>
        </p:txBody>
      </p:sp>
      <p:sp>
        <p:nvSpPr>
          <p:cNvPr id="30" name="Text 4"/>
          <p:cNvSpPr/>
          <p:nvPr/>
        </p:nvSpPr>
        <p:spPr>
          <a:xfrm>
            <a:off x="609600" y="3067050"/>
            <a:ext cx="3200400" cy="1123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diseñar y administrar cuestionarios de satisfacción del usuario y recopilar feedback cuantitativo y cualitativo.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71550" y="4457700"/>
            <a:ext cx="3566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en el ejercicio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723900" y="4800600"/>
            <a:ext cx="2971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 y administrar encuestas SUS (System Usability Scale) para medir la satisfacción del usuario.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4495800" y="2686050"/>
            <a:ext cx="15887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 Studio</a:t>
            </a:r>
            <a:endParaRPr lang="en-US" sz="1800" dirty="0"/>
          </a:p>
        </p:txBody>
      </p:sp>
      <p:sp>
        <p:nvSpPr>
          <p:cNvPr id="34" name="Text 8"/>
          <p:cNvSpPr/>
          <p:nvPr/>
        </p:nvSpPr>
        <p:spPr>
          <a:xfrm>
            <a:off x="6724650" y="2708970"/>
            <a:ext cx="128016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Código Abierto</a:t>
            </a:r>
            <a:endParaRPr lang="en-US" sz="960" dirty="0"/>
          </a:p>
        </p:txBody>
      </p:sp>
      <p:sp>
        <p:nvSpPr>
          <p:cNvPr id="35" name="Text 9"/>
          <p:cNvSpPr/>
          <p:nvPr/>
        </p:nvSpPr>
        <p:spPr>
          <a:xfrm>
            <a:off x="4495800" y="3067050"/>
            <a:ext cx="3200400" cy="1123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grabar las interacciones de los usuarios con la aplicación, capturando pantalla y audio de sus comentarios.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857750" y="4457700"/>
            <a:ext cx="3566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7E22C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en el ejercicio</a:t>
            </a:r>
            <a:endParaRPr lang="en-US" sz="1350" dirty="0"/>
          </a:p>
        </p:txBody>
      </p:sp>
      <p:sp>
        <p:nvSpPr>
          <p:cNvPr id="37" name="Text 11"/>
          <p:cNvSpPr/>
          <p:nvPr/>
        </p:nvSpPr>
        <p:spPr>
          <a:xfrm>
            <a:off x="4610100" y="4800600"/>
            <a:ext cx="2971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Grabar sesiones de usuario para observar comportamientos y dificultades durante la interacción.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8382000" y="2686050"/>
            <a:ext cx="9029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Figma</a:t>
            </a:r>
            <a:endParaRPr lang="en-US" sz="1800" dirty="0"/>
          </a:p>
        </p:txBody>
      </p:sp>
      <p:sp>
        <p:nvSpPr>
          <p:cNvPr id="39" name="Text 13"/>
          <p:cNvSpPr/>
          <p:nvPr/>
        </p:nvSpPr>
        <p:spPr>
          <a:xfrm>
            <a:off x="10706100" y="2708970"/>
            <a:ext cx="116586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 Gratuito</a:t>
            </a:r>
            <a:endParaRPr lang="en-US" sz="960" dirty="0"/>
          </a:p>
        </p:txBody>
      </p:sp>
      <p:sp>
        <p:nvSpPr>
          <p:cNvPr id="40" name="Text 14"/>
          <p:cNvSpPr/>
          <p:nvPr/>
        </p:nvSpPr>
        <p:spPr>
          <a:xfrm>
            <a:off x="8382000" y="3067050"/>
            <a:ext cx="3200400" cy="1123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crear prototipos de baja o media fidelidad si la evaluación se realiza sobre un diseño inicial.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743950" y="4457700"/>
            <a:ext cx="3566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2410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en el ejercicio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8496300" y="4800600"/>
            <a:ext cx="2971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Facilitar la comunicación gráfica de la interfaz y proponer rediseños basados en hallazgos de usabilidad.</a:t>
            </a:r>
            <a:endParaRPr lang="en-US" sz="1050" dirty="0"/>
          </a:p>
        </p:txBody>
      </p:sp>
      <p:sp>
        <p:nvSpPr>
          <p:cNvPr id="43" name="Text 17"/>
          <p:cNvSpPr/>
          <p:nvPr/>
        </p:nvSpPr>
        <p:spPr>
          <a:xfrm>
            <a:off x="762000" y="6096000"/>
            <a:ext cx="1335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Estas herramientas permiten recopilar evidencia objetiva sobre la experiencia del usuario y la efectividad de la interfaz.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17/22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24815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5600700" cy="1695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1447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52750"/>
            <a:ext cx="5600700" cy="3733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1813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3295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676650"/>
            <a:ext cx="51435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3752850"/>
            <a:ext cx="2667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400550"/>
            <a:ext cx="51435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4476750"/>
            <a:ext cx="2667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124450"/>
            <a:ext cx="51435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200650"/>
            <a:ext cx="2667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848350"/>
            <a:ext cx="51435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924550"/>
            <a:ext cx="2667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104900"/>
            <a:ext cx="5600700" cy="2362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13335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14478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1828800"/>
            <a:ext cx="129540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1924050"/>
            <a:ext cx="1714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10500" y="1828800"/>
            <a:ext cx="1457325" cy="342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24800" y="192405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4025" y="1828800"/>
            <a:ext cx="1743075" cy="342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8325" y="1924050"/>
            <a:ext cx="1143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24384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29718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10300" y="3619500"/>
            <a:ext cx="5600700" cy="2438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8900" y="3848100"/>
            <a:ext cx="3810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72250" y="3962400"/>
            <a:ext cx="1143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38900" y="4343400"/>
            <a:ext cx="304800" cy="3048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34150" y="4419600"/>
            <a:ext cx="1143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38900" y="4876800"/>
            <a:ext cx="304800" cy="3048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5575" y="4953000"/>
            <a:ext cx="17145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38900" y="5410200"/>
            <a:ext cx="304800" cy="3048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15100" y="5486400"/>
            <a:ext cx="152400" cy="15240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Ejercicio Práctico - Calidad de Uso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1104900" y="1371600"/>
            <a:ext cx="1188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</a:t>
            </a:r>
            <a:endParaRPr lang="en-US" sz="1800" dirty="0"/>
          </a:p>
        </p:txBody>
      </p:sp>
      <p:sp>
        <p:nvSpPr>
          <p:cNvPr id="42" name="Text 2"/>
          <p:cNvSpPr/>
          <p:nvPr/>
        </p:nvSpPr>
        <p:spPr>
          <a:xfrm>
            <a:off x="609600" y="1828800"/>
            <a:ext cx="5143500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Evaluar la usabilidad y la satisfacción del usuario de un producto de software a través de pruebas con usuarios reales y la recopilación de feedback.</a:t>
            </a:r>
            <a:endParaRPr lang="en-US" sz="1200" dirty="0"/>
          </a:p>
        </p:txBody>
      </p:sp>
      <p:sp>
        <p:nvSpPr>
          <p:cNvPr id="43" name="Text 3"/>
          <p:cNvSpPr/>
          <p:nvPr/>
        </p:nvSpPr>
        <p:spPr>
          <a:xfrm>
            <a:off x="1104900" y="3219450"/>
            <a:ext cx="2606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Pasos del Ejercicio</a:t>
            </a:r>
            <a:endParaRPr lang="en-US" sz="1800" dirty="0"/>
          </a:p>
        </p:txBody>
      </p:sp>
      <p:sp>
        <p:nvSpPr>
          <p:cNvPr id="44" name="Text 4"/>
          <p:cNvSpPr/>
          <p:nvPr/>
        </p:nvSpPr>
        <p:spPr>
          <a:xfrm>
            <a:off x="85248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2410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200" dirty="0"/>
          </a:p>
        </p:txBody>
      </p:sp>
      <p:sp>
        <p:nvSpPr>
          <p:cNvPr id="45" name="Text 5"/>
          <p:cNvSpPr/>
          <p:nvPr/>
        </p:nvSpPr>
        <p:spPr>
          <a:xfrm>
            <a:off x="1104900" y="3771900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Selección de Aplicación</a:t>
            </a:r>
            <a:endParaRPr lang="en-US" sz="1200" dirty="0"/>
          </a:p>
        </p:txBody>
      </p:sp>
      <p:sp>
        <p:nvSpPr>
          <p:cNvPr id="46" name="Text 6"/>
          <p:cNvSpPr/>
          <p:nvPr/>
        </p:nvSpPr>
        <p:spPr>
          <a:xfrm>
            <a:off x="1104900" y="4019550"/>
            <a:ext cx="5577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Elegir una aplicación web o móvil (propia o de código abierto)</a:t>
            </a:r>
            <a:endParaRPr lang="en-US" sz="1050" dirty="0"/>
          </a:p>
        </p:txBody>
      </p:sp>
      <p:sp>
        <p:nvSpPr>
          <p:cNvPr id="47" name="Text 7"/>
          <p:cNvSpPr/>
          <p:nvPr/>
        </p:nvSpPr>
        <p:spPr>
          <a:xfrm>
            <a:off x="852488" y="44958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2410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200" dirty="0"/>
          </a:p>
        </p:txBody>
      </p:sp>
      <p:sp>
        <p:nvSpPr>
          <p:cNvPr id="48" name="Text 8"/>
          <p:cNvSpPr/>
          <p:nvPr/>
        </p:nvSpPr>
        <p:spPr>
          <a:xfrm>
            <a:off x="1104900" y="44958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Diseño del Plan de Pruebas</a:t>
            </a:r>
            <a:endParaRPr lang="en-US" sz="1200" dirty="0"/>
          </a:p>
        </p:txBody>
      </p:sp>
      <p:sp>
        <p:nvSpPr>
          <p:cNvPr id="49" name="Text 9"/>
          <p:cNvSpPr/>
          <p:nvPr/>
        </p:nvSpPr>
        <p:spPr>
          <a:xfrm>
            <a:off x="1104900" y="4743450"/>
            <a:ext cx="5577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Definir perfiles de usuarios, escenarios y tareas de prueba</a:t>
            </a:r>
            <a:endParaRPr lang="en-US" sz="1050" dirty="0"/>
          </a:p>
        </p:txBody>
      </p:sp>
      <p:sp>
        <p:nvSpPr>
          <p:cNvPr id="50" name="Text 10"/>
          <p:cNvSpPr/>
          <p:nvPr/>
        </p:nvSpPr>
        <p:spPr>
          <a:xfrm>
            <a:off x="852488" y="52197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2410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200" dirty="0"/>
          </a:p>
        </p:txBody>
      </p:sp>
      <p:sp>
        <p:nvSpPr>
          <p:cNvPr id="51" name="Text 11"/>
          <p:cNvSpPr/>
          <p:nvPr/>
        </p:nvSpPr>
        <p:spPr>
          <a:xfrm>
            <a:off x="1104900" y="5219700"/>
            <a:ext cx="2125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Ejecución y Observación</a:t>
            </a:r>
            <a:endParaRPr lang="en-US" sz="1200" dirty="0"/>
          </a:p>
        </p:txBody>
      </p:sp>
      <p:sp>
        <p:nvSpPr>
          <p:cNvPr id="52" name="Text 12"/>
          <p:cNvSpPr/>
          <p:nvPr/>
        </p:nvSpPr>
        <p:spPr>
          <a:xfrm>
            <a:off x="1104900" y="5467350"/>
            <a:ext cx="5577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Grabar sesiones de usuarios y recopilar feedback</a:t>
            </a:r>
            <a:endParaRPr lang="en-US" sz="1050" dirty="0"/>
          </a:p>
        </p:txBody>
      </p:sp>
      <p:sp>
        <p:nvSpPr>
          <p:cNvPr id="53" name="Text 13"/>
          <p:cNvSpPr/>
          <p:nvPr/>
        </p:nvSpPr>
        <p:spPr>
          <a:xfrm>
            <a:off x="852488" y="59436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2410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200" dirty="0"/>
          </a:p>
        </p:txBody>
      </p:sp>
      <p:sp>
        <p:nvSpPr>
          <p:cNvPr id="54" name="Text 14"/>
          <p:cNvSpPr/>
          <p:nvPr/>
        </p:nvSpPr>
        <p:spPr>
          <a:xfrm>
            <a:off x="1104900" y="5943600"/>
            <a:ext cx="1565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y Mejoras</a:t>
            </a:r>
            <a:endParaRPr lang="en-US" sz="1200" dirty="0"/>
          </a:p>
        </p:txBody>
      </p:sp>
      <p:sp>
        <p:nvSpPr>
          <p:cNvPr id="55" name="Text 15"/>
          <p:cNvSpPr/>
          <p:nvPr/>
        </p:nvSpPr>
        <p:spPr>
          <a:xfrm>
            <a:off x="1104900" y="6191250"/>
            <a:ext cx="5577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Identificar problemas y proponer soluciones</a:t>
            </a:r>
            <a:endParaRPr lang="en-US" sz="1050" dirty="0"/>
          </a:p>
        </p:txBody>
      </p:sp>
      <p:sp>
        <p:nvSpPr>
          <p:cNvPr id="56" name="Text 16"/>
          <p:cNvSpPr/>
          <p:nvPr/>
        </p:nvSpPr>
        <p:spPr>
          <a:xfrm>
            <a:off x="6934200" y="1371600"/>
            <a:ext cx="3383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Utilizadas</a:t>
            </a:r>
            <a:endParaRPr lang="en-US" sz="1800" dirty="0"/>
          </a:p>
        </p:txBody>
      </p:sp>
      <p:sp>
        <p:nvSpPr>
          <p:cNvPr id="57" name="Text 17"/>
          <p:cNvSpPr/>
          <p:nvPr/>
        </p:nvSpPr>
        <p:spPr>
          <a:xfrm>
            <a:off x="6800850" y="1883505"/>
            <a:ext cx="1554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 Studio</a:t>
            </a:r>
            <a:endParaRPr lang="en-US" sz="1200" dirty="0"/>
          </a:p>
        </p:txBody>
      </p:sp>
      <p:sp>
        <p:nvSpPr>
          <p:cNvPr id="58" name="Text 18"/>
          <p:cNvSpPr/>
          <p:nvPr/>
        </p:nvSpPr>
        <p:spPr>
          <a:xfrm>
            <a:off x="8134350" y="1883505"/>
            <a:ext cx="17487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Forms</a:t>
            </a:r>
            <a:endParaRPr lang="en-US" sz="1200" dirty="0"/>
          </a:p>
        </p:txBody>
      </p:sp>
      <p:sp>
        <p:nvSpPr>
          <p:cNvPr id="59" name="Text 19"/>
          <p:cNvSpPr/>
          <p:nvPr/>
        </p:nvSpPr>
        <p:spPr>
          <a:xfrm>
            <a:off x="9648825" y="1883505"/>
            <a:ext cx="20916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Cuestionarios SUS</a:t>
            </a:r>
            <a:endParaRPr lang="en-US" sz="1200" dirty="0"/>
          </a:p>
        </p:txBody>
      </p:sp>
      <p:sp>
        <p:nvSpPr>
          <p:cNvPr id="60" name="Text 20"/>
          <p:cNvSpPr/>
          <p:nvPr/>
        </p:nvSpPr>
        <p:spPr>
          <a:xfrm>
            <a:off x="6667500" y="24003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 Studio: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grabar las interacciones de los usuarios con la aplicación</a:t>
            </a:r>
            <a:endParaRPr lang="en-US" sz="1200" dirty="0"/>
          </a:p>
        </p:txBody>
      </p:sp>
      <p:sp>
        <p:nvSpPr>
          <p:cNvPr id="61" name="Text 21"/>
          <p:cNvSpPr/>
          <p:nvPr/>
        </p:nvSpPr>
        <p:spPr>
          <a:xfrm>
            <a:off x="6667500" y="2933700"/>
            <a:ext cx="4732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Forms: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crear y administrar encuestas SUS</a:t>
            </a:r>
            <a:endParaRPr lang="en-US" sz="1200" dirty="0"/>
          </a:p>
        </p:txBody>
      </p:sp>
      <p:sp>
        <p:nvSpPr>
          <p:cNvPr id="62" name="Text 22"/>
          <p:cNvSpPr/>
          <p:nvPr/>
        </p:nvSpPr>
        <p:spPr>
          <a:xfrm>
            <a:off x="6934200" y="3886200"/>
            <a:ext cx="30746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 Esperados</a:t>
            </a:r>
            <a:endParaRPr lang="en-US" sz="1800" dirty="0"/>
          </a:p>
        </p:txBody>
      </p:sp>
      <p:sp>
        <p:nvSpPr>
          <p:cNvPr id="63" name="Text 23"/>
          <p:cNvSpPr/>
          <p:nvPr/>
        </p:nvSpPr>
        <p:spPr>
          <a:xfrm>
            <a:off x="6858000" y="4343400"/>
            <a:ext cx="3017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Informe de Usabilidad</a:t>
            </a:r>
            <a:endParaRPr lang="en-US" sz="1200" dirty="0"/>
          </a:p>
        </p:txBody>
      </p:sp>
      <p:sp>
        <p:nvSpPr>
          <p:cNvPr id="64" name="Text 24"/>
          <p:cNvSpPr/>
          <p:nvPr/>
        </p:nvSpPr>
        <p:spPr>
          <a:xfrm>
            <a:off x="6858000" y="4572000"/>
            <a:ext cx="3017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Hallazgos, métricas y recomendaciones</a:t>
            </a:r>
            <a:endParaRPr lang="en-US" sz="1050" dirty="0"/>
          </a:p>
        </p:txBody>
      </p:sp>
      <p:sp>
        <p:nvSpPr>
          <p:cNvPr id="65" name="Text 25"/>
          <p:cNvSpPr/>
          <p:nvPr/>
        </p:nvSpPr>
        <p:spPr>
          <a:xfrm>
            <a:off x="6858000" y="4876800"/>
            <a:ext cx="3794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Clips de Sesiones de Usuario</a:t>
            </a:r>
            <a:endParaRPr lang="en-US" sz="1200" dirty="0"/>
          </a:p>
        </p:txBody>
      </p:sp>
      <p:sp>
        <p:nvSpPr>
          <p:cNvPr id="66" name="Text 26"/>
          <p:cNvSpPr/>
          <p:nvPr/>
        </p:nvSpPr>
        <p:spPr>
          <a:xfrm>
            <a:off x="6858000" y="5105400"/>
            <a:ext cx="37947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Videos mostrando la interacción con la aplicación</a:t>
            </a:r>
            <a:endParaRPr lang="en-US" sz="1050" dirty="0"/>
          </a:p>
        </p:txBody>
      </p:sp>
      <p:sp>
        <p:nvSpPr>
          <p:cNvPr id="67" name="Text 27"/>
          <p:cNvSpPr/>
          <p:nvPr/>
        </p:nvSpPr>
        <p:spPr>
          <a:xfrm>
            <a:off x="6858000" y="5410200"/>
            <a:ext cx="34175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Estadísticas de Satisfacción</a:t>
            </a:r>
            <a:endParaRPr lang="en-US" sz="1200" dirty="0"/>
          </a:p>
        </p:txBody>
      </p:sp>
      <p:sp>
        <p:nvSpPr>
          <p:cNvPr id="68" name="Text 28"/>
          <p:cNvSpPr/>
          <p:nvPr/>
        </p:nvSpPr>
        <p:spPr>
          <a:xfrm>
            <a:off x="6858000" y="5638800"/>
            <a:ext cx="34175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Puntuaciones SUS y comentarios cualitativos</a:t>
            </a:r>
            <a:endParaRPr lang="en-US" sz="1050" dirty="0"/>
          </a:p>
        </p:txBody>
      </p:sp>
      <p:sp>
        <p:nvSpPr>
          <p:cNvPr id="69" name="Text 29"/>
          <p:cNvSpPr/>
          <p:nvPr/>
        </p:nvSpPr>
        <p:spPr>
          <a:xfrm>
            <a:off x="11649075" y="667702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18/22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6534150" cy="537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7526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" y="1866900"/>
            <a:ext cx="1714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6670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27813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8100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39243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9530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506730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3750" y="1104900"/>
            <a:ext cx="466725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4250" y="12954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7125" y="1409700"/>
            <a:ext cx="17145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3750" y="2819400"/>
            <a:ext cx="4667250" cy="1447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4250" y="30099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4263" y="3124200"/>
            <a:ext cx="257175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43750" y="4419600"/>
            <a:ext cx="4667250" cy="2057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34250" y="46101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48550" y="47244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05750" y="4953000"/>
            <a:ext cx="1819275" cy="723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81950" y="5238750"/>
            <a:ext cx="1714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01225" y="4953000"/>
            <a:ext cx="1819275" cy="723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7425" y="52387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05750" y="5753100"/>
            <a:ext cx="1819275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81950" y="5943600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01225" y="5753100"/>
            <a:ext cx="1819275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77425" y="5943600"/>
            <a:ext cx="190500" cy="1524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 de Usabilidad - Estructura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571500" y="1295400"/>
            <a:ext cx="6153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Estructura del Informe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143000" y="1752600"/>
            <a:ext cx="5581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Título del Informe</a:t>
            </a:r>
            <a:endParaRPr lang="en-US" sz="1500" dirty="0"/>
          </a:p>
        </p:txBody>
      </p:sp>
      <p:sp>
        <p:nvSpPr>
          <p:cNvPr id="35" name="Text 3"/>
          <p:cNvSpPr/>
          <p:nvPr/>
        </p:nvSpPr>
        <p:spPr>
          <a:xfrm>
            <a:off x="1143000" y="2019300"/>
            <a:ext cx="5581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"Informe de Evaluación de Usabilidad y Satisfacción del Usuario - [Nombre de la Aplicación]"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1143000" y="2667000"/>
            <a:ext cx="44862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Introducción</a:t>
            </a:r>
            <a:endParaRPr lang="en-US" sz="1500" dirty="0"/>
          </a:p>
        </p:txBody>
      </p:sp>
      <p:sp>
        <p:nvSpPr>
          <p:cNvPr id="37" name="Text 5"/>
          <p:cNvSpPr/>
          <p:nvPr/>
        </p:nvSpPr>
        <p:spPr>
          <a:xfrm>
            <a:off x="1143000" y="29337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Descripción de la aplicación evaluada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143000" y="31623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Objetivo de la evaluación (usabilidad y satisfacción)</a:t>
            </a:r>
            <a:endParaRPr lang="en-US" sz="1200" dirty="0"/>
          </a:p>
        </p:txBody>
      </p:sp>
      <p:sp>
        <p:nvSpPr>
          <p:cNvPr id="39" name="Text 7"/>
          <p:cNvSpPr/>
          <p:nvPr/>
        </p:nvSpPr>
        <p:spPr>
          <a:xfrm>
            <a:off x="1143000" y="33909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Metodología (pruebas con usuarios, encuestas, entrevistas)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1143000" y="3810000"/>
            <a:ext cx="3897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Plan de Pruebas de Usabilidad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1143000" y="4076700"/>
            <a:ext cx="3897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Perfiles de usuarios participantes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1143000" y="4305300"/>
            <a:ext cx="3897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Escenarios y tareas de prueba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1143000" y="4533900"/>
            <a:ext cx="3897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Cuestionarios utilizados (ej. SUS)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1143000" y="4953000"/>
            <a:ext cx="4080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Hallazgos de Usabilidad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1143000" y="5219700"/>
            <a:ext cx="40805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Problemas de usabilidad identificados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1143000" y="5448300"/>
            <a:ext cx="40805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Métricas de satisfacción (ej. puntuación SUS)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7905750" y="12954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 Recomendaciones de Mejora</a:t>
            </a:r>
            <a:endParaRPr lang="en-US" sz="1500" dirty="0"/>
          </a:p>
        </p:txBody>
      </p:sp>
      <p:sp>
        <p:nvSpPr>
          <p:cNvPr id="48" name="Text 16"/>
          <p:cNvSpPr/>
          <p:nvPr/>
        </p:nvSpPr>
        <p:spPr>
          <a:xfrm>
            <a:off x="7905750" y="1562100"/>
            <a:ext cx="3714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cada problema de usabilidad, soluciones concretas y priorizadas</a:t>
            </a:r>
            <a:endParaRPr lang="en-US" sz="1200" dirty="0"/>
          </a:p>
        </p:txBody>
      </p:sp>
      <p:sp>
        <p:nvSpPr>
          <p:cNvPr id="49" name="Text 17"/>
          <p:cNvSpPr/>
          <p:nvPr/>
        </p:nvSpPr>
        <p:spPr>
          <a:xfrm>
            <a:off x="7905750" y="2019300"/>
            <a:ext cx="3714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Impacto de las mejoras propuestas en la experiencia del usuario</a:t>
            </a:r>
            <a:endParaRPr lang="en-US" sz="1200" dirty="0"/>
          </a:p>
        </p:txBody>
      </p:sp>
      <p:sp>
        <p:nvSpPr>
          <p:cNvPr id="50" name="Text 18"/>
          <p:cNvSpPr/>
          <p:nvPr/>
        </p:nvSpPr>
        <p:spPr>
          <a:xfrm>
            <a:off x="7905750" y="3009900"/>
            <a:ext cx="3714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6. Conclusiones</a:t>
            </a:r>
            <a:endParaRPr lang="en-US" sz="1500" dirty="0"/>
          </a:p>
        </p:txBody>
      </p:sp>
      <p:sp>
        <p:nvSpPr>
          <p:cNvPr id="51" name="Text 19"/>
          <p:cNvSpPr/>
          <p:nvPr/>
        </p:nvSpPr>
        <p:spPr>
          <a:xfrm>
            <a:off x="7905750" y="3276600"/>
            <a:ext cx="3714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Resumen del nivel de usabilidad y satisfacción del usuario</a:t>
            </a:r>
            <a:endParaRPr lang="en-US" sz="1200" dirty="0"/>
          </a:p>
        </p:txBody>
      </p:sp>
      <p:sp>
        <p:nvSpPr>
          <p:cNvPr id="52" name="Text 20"/>
          <p:cNvSpPr/>
          <p:nvPr/>
        </p:nvSpPr>
        <p:spPr>
          <a:xfrm>
            <a:off x="7905750" y="4610100"/>
            <a:ext cx="3714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Evidencias</a:t>
            </a:r>
            <a:endParaRPr lang="en-US" sz="1500" dirty="0"/>
          </a:p>
        </p:txBody>
      </p:sp>
      <p:sp>
        <p:nvSpPr>
          <p:cNvPr id="53" name="Text 21"/>
          <p:cNvSpPr/>
          <p:nvPr/>
        </p:nvSpPr>
        <p:spPr>
          <a:xfrm>
            <a:off x="8229600" y="5029200"/>
            <a:ext cx="14192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Clips de video grabados con OBS Studio</a:t>
            </a:r>
            <a:endParaRPr lang="en-US" sz="1050" dirty="0"/>
          </a:p>
        </p:txBody>
      </p:sp>
      <p:sp>
        <p:nvSpPr>
          <p:cNvPr id="54" name="Text 22"/>
          <p:cNvSpPr/>
          <p:nvPr/>
        </p:nvSpPr>
        <p:spPr>
          <a:xfrm>
            <a:off x="10106025" y="5124450"/>
            <a:ext cx="14382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Gráficos de resultados SUS</a:t>
            </a:r>
            <a:endParaRPr lang="en-US" sz="1050" dirty="0"/>
          </a:p>
        </p:txBody>
      </p:sp>
      <p:sp>
        <p:nvSpPr>
          <p:cNvPr id="55" name="Text 23"/>
          <p:cNvSpPr/>
          <p:nvPr/>
        </p:nvSpPr>
        <p:spPr>
          <a:xfrm>
            <a:off x="8229600" y="5829300"/>
            <a:ext cx="14192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Capturas de pantalla de la interfaz</a:t>
            </a:r>
            <a:endParaRPr lang="en-US" sz="1050" dirty="0"/>
          </a:p>
        </p:txBody>
      </p:sp>
      <p:sp>
        <p:nvSpPr>
          <p:cNvPr id="56" name="Text 24"/>
          <p:cNvSpPr/>
          <p:nvPr/>
        </p:nvSpPr>
        <p:spPr>
          <a:xfrm>
            <a:off x="10144125" y="5829300"/>
            <a:ext cx="14001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Transcripciones de entrevistas</a:t>
            </a:r>
            <a:endParaRPr lang="en-US" sz="1050" dirty="0"/>
          </a:p>
        </p:txBody>
      </p:sp>
      <p:sp>
        <p:nvSpPr>
          <p:cNvPr id="57" name="Text 25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19/22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81100"/>
            <a:ext cx="5600700" cy="3810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4097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88" y="1558230"/>
            <a:ext cx="238125" cy="2742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591050"/>
            <a:ext cx="142875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81100"/>
            <a:ext cx="5600700" cy="3810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4097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558230"/>
            <a:ext cx="209550" cy="2742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9624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2672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5720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5295900"/>
            <a:ext cx="11430000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56007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850" y="5749230"/>
            <a:ext cx="304800" cy="27429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 a la Calidad del Software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333500" y="1543050"/>
            <a:ext cx="14401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609600" y="2133600"/>
            <a:ext cx="5143500" cy="2286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del software se define como el grado en que un producto digital cumple con las expectativas y requisitos del usuario, garantizando que funcione correctamente, sea confiable y ofrezca una experiencia satisfactoria.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828675" y="4572000"/>
            <a:ext cx="33718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Fuente: ISO 25010</a:t>
            </a:r>
            <a:endParaRPr lang="en-US" sz="1050" dirty="0"/>
          </a:p>
        </p:txBody>
      </p:sp>
      <p:sp>
        <p:nvSpPr>
          <p:cNvPr id="23" name="Text 4"/>
          <p:cNvSpPr/>
          <p:nvPr/>
        </p:nvSpPr>
        <p:spPr>
          <a:xfrm>
            <a:off x="7162800" y="1543050"/>
            <a:ext cx="17259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Importancia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6438900" y="2133600"/>
            <a:ext cx="5143500" cy="1638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el desarrollo moderno, la calidad es fundamental para asegurar la fiabilidad, eficiencia y seguridad de las aplicaciones, lo que se traduce en: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6667500" y="3924300"/>
            <a:ext cx="2537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satisfacción del cliente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667500" y="42291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Menor costo de mantenimiento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667500" y="4533900"/>
            <a:ext cx="2754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seguridad y confiabilidad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1295400" y="5486400"/>
            <a:ext cx="10325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en el Desarrollo Moderno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1295400" y="5829300"/>
            <a:ext cx="10325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del software se traduce en una mejor experiencia para los usuarios finales y en una mayor eficiencia operativa para las organizaciones.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2/22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5600700" cy="457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2954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4097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057400"/>
            <a:ext cx="260152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76" y="2141190"/>
            <a:ext cx="152400" cy="13707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272415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225" y="2807940"/>
            <a:ext cx="133350" cy="13707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29565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" y="3379440"/>
            <a:ext cx="171450" cy="13707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86715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513" y="3950940"/>
            <a:ext cx="104775" cy="137071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04900"/>
            <a:ext cx="5600700" cy="457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12954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86525" y="1409700"/>
            <a:ext cx="2857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2057400"/>
            <a:ext cx="2635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6313" y="2141190"/>
            <a:ext cx="152400" cy="13707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2724150"/>
            <a:ext cx="3048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6525" y="2807940"/>
            <a:ext cx="133350" cy="137071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3390900"/>
            <a:ext cx="291703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60927" y="3474690"/>
            <a:ext cx="171450" cy="13707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0800" y="4057650"/>
            <a:ext cx="3048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00813" y="4141440"/>
            <a:ext cx="104775" cy="13707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5905500"/>
            <a:ext cx="11430000" cy="571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6057900"/>
            <a:ext cx="190500" cy="2667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Evidencias y Entregables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143000" y="1371600"/>
            <a:ext cx="52463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Evidencias para Calidad del Producto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945952" y="1905000"/>
            <a:ext cx="48452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Capturas de Pantalla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945952" y="2133600"/>
            <a:ext cx="484524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de SonarQube mostrando métricas de mantenibilidad, fiabilidad y seguridad</a:t>
            </a:r>
            <a:endParaRPr lang="en-US" sz="1050" dirty="0"/>
          </a:p>
        </p:txBody>
      </p:sp>
      <p:sp>
        <p:nvSpPr>
          <p:cNvPr id="34" name="Text 4"/>
          <p:cNvSpPr/>
          <p:nvPr/>
        </p:nvSpPr>
        <p:spPr>
          <a:xfrm>
            <a:off x="990600" y="2667000"/>
            <a:ext cx="4514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Gráficos de Rendimiento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990600" y="2895600"/>
            <a:ext cx="5417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Resultados de JMeter con gráficos de rendimiento y tablas de métricas</a:t>
            </a:r>
            <a:endParaRPr lang="en-US" sz="1050" dirty="0"/>
          </a:p>
        </p:txBody>
      </p:sp>
      <p:sp>
        <p:nvSpPr>
          <p:cNvPr id="36" name="Text 6"/>
          <p:cNvSpPr/>
          <p:nvPr/>
        </p:nvSpPr>
        <p:spPr>
          <a:xfrm>
            <a:off x="990600" y="3238500"/>
            <a:ext cx="4600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de Código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990600" y="3467100"/>
            <a:ext cx="5520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Identificación de "code smells", duplicidad de código y vulnerabilidades</a:t>
            </a:r>
            <a:endParaRPr lang="en-US" sz="1050" dirty="0"/>
          </a:p>
        </p:txBody>
      </p:sp>
      <p:sp>
        <p:nvSpPr>
          <p:cNvPr id="38" name="Text 8"/>
          <p:cNvSpPr/>
          <p:nvPr/>
        </p:nvSpPr>
        <p:spPr>
          <a:xfrm>
            <a:off x="990600" y="3810000"/>
            <a:ext cx="4752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Informe de Calidad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990600" y="4038600"/>
            <a:ext cx="57035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Documento formal con hallazgos, métricas, evidencias y recomendaciones</a:t>
            </a:r>
            <a:endParaRPr lang="en-US" sz="1050" dirty="0"/>
          </a:p>
        </p:txBody>
      </p:sp>
      <p:sp>
        <p:nvSpPr>
          <p:cNvPr id="40" name="Text 10"/>
          <p:cNvSpPr/>
          <p:nvPr/>
        </p:nvSpPr>
        <p:spPr>
          <a:xfrm>
            <a:off x="6972300" y="1371600"/>
            <a:ext cx="4400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Evidencias para Calidad de Uso</a:t>
            </a:r>
            <a:endParaRPr lang="en-US" sz="1800" dirty="0"/>
          </a:p>
        </p:txBody>
      </p:sp>
      <p:sp>
        <p:nvSpPr>
          <p:cNvPr id="41" name="Text 11"/>
          <p:cNvSpPr/>
          <p:nvPr/>
        </p:nvSpPr>
        <p:spPr>
          <a:xfrm>
            <a:off x="6778675" y="1905000"/>
            <a:ext cx="4841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Clips de Video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6778675" y="2133600"/>
            <a:ext cx="48418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Sesiones de usuario grabadas con OBS Studio, mostrando interacciones y frustraciones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6819900" y="2667000"/>
            <a:ext cx="4400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Resultados de Encuestas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6819900" y="2895600"/>
            <a:ext cx="52806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Gráficos de resultados SUS (System Usability Scale) y otras encuestas</a:t>
            </a:r>
            <a:endParaRPr lang="en-US" sz="1050" dirty="0"/>
          </a:p>
        </p:txBody>
      </p:sp>
      <p:sp>
        <p:nvSpPr>
          <p:cNvPr id="45" name="Text 15"/>
          <p:cNvSpPr/>
          <p:nvPr/>
        </p:nvSpPr>
        <p:spPr>
          <a:xfrm>
            <a:off x="6806803" y="3238500"/>
            <a:ext cx="48136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Transcripciones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6806803" y="3467100"/>
            <a:ext cx="481369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Fragmentos de entrevistas con comentarios clave de usuarios sobre la interfaz</a:t>
            </a:r>
            <a:endParaRPr lang="en-US" sz="1050" dirty="0"/>
          </a:p>
        </p:txBody>
      </p:sp>
      <p:sp>
        <p:nvSpPr>
          <p:cNvPr id="47" name="Text 17"/>
          <p:cNvSpPr/>
          <p:nvPr/>
        </p:nvSpPr>
        <p:spPr>
          <a:xfrm>
            <a:off x="6819900" y="4000500"/>
            <a:ext cx="3981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6819900" y="4229100"/>
            <a:ext cx="4777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Propuestas de mejora con base en los hallazgos de usabilidad</a:t>
            </a:r>
            <a:endParaRPr lang="en-US" sz="1050" dirty="0"/>
          </a:p>
        </p:txBody>
      </p:sp>
      <p:sp>
        <p:nvSpPr>
          <p:cNvPr id="49" name="Text 19"/>
          <p:cNvSpPr/>
          <p:nvPr/>
        </p:nvSpPr>
        <p:spPr>
          <a:xfrm>
            <a:off x="838200" y="6076950"/>
            <a:ext cx="12835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Nota:</a:t>
            </a: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Todos los entregables deben incluir una breve interpretación de los resultados y conexiones con los modelos de calidad ISO/IEC 25010 y CMMI.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21/22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19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40055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2095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257300"/>
            <a:ext cx="11049000" cy="1714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429000"/>
            <a:ext cx="3657600" cy="18859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6195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613" y="3743325"/>
            <a:ext cx="200025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3429000"/>
            <a:ext cx="3657600" cy="18859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36195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1525" y="3743325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429000"/>
            <a:ext cx="3657600" cy="18859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36195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9150" y="3743325"/>
            <a:ext cx="28575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5543550"/>
            <a:ext cx="11430000" cy="1257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5934075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425" y="6057900"/>
            <a:ext cx="228600" cy="2286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162050" y="3724275"/>
            <a:ext cx="2343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del Proceso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571500" y="4210050"/>
            <a:ext cx="3276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proceso de desarrollo robusto y bien definido sienta las bases para la creación de un producto de software intrínsecamente sólido.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5048250" y="3724275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del Producto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4457700" y="421005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producto con características técnicas de alta calidad es fundamental para ofrecer una experiencia de usuario satisfactoria.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8934450" y="3724275"/>
            <a:ext cx="1771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 Uso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8343900" y="421005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Cumplir con los objetivos en un contexto real de uso garantiza que el software sea útil y valued por los usuarios finales.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238250" y="5772150"/>
            <a:ext cx="10344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 Integral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1238250" y="6115050"/>
            <a:ext cx="10344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Solo un enfoque integral que considere las tres dimensiones de calidad garantiza el éxito del software, su relevancia en el mercado y la satisfacción continua de sus usuarios.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11649075" y="6829425"/>
            <a:ext cx="4229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22/22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952500"/>
            <a:ext cx="5715000" cy="495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752600"/>
            <a:ext cx="3657600" cy="388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752600"/>
            <a:ext cx="3657600" cy="1047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3113" y="1905000"/>
            <a:ext cx="33337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7244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57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1752600"/>
            <a:ext cx="3657600" cy="3886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752600"/>
            <a:ext cx="3657600" cy="1047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5500" y="19050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4724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52578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3400" y="1752600"/>
            <a:ext cx="3657600" cy="3886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752600"/>
            <a:ext cx="3657600" cy="1047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4075" y="1905000"/>
            <a:ext cx="47625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953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5257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943600"/>
            <a:ext cx="1143000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61341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Tres Pilares de la Calidad del Software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381000" y="11811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del software se aborda a través de tres dimensiones fundamentales que se complementan entre sí:</a:t>
            </a:r>
            <a:endParaRPr lang="en-US" sz="1350" dirty="0"/>
          </a:p>
        </p:txBody>
      </p:sp>
      <p:sp>
        <p:nvSpPr>
          <p:cNvPr id="26" name="Text 2"/>
          <p:cNvSpPr/>
          <p:nvPr/>
        </p:nvSpPr>
        <p:spPr>
          <a:xfrm>
            <a:off x="1233488" y="2381250"/>
            <a:ext cx="2343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del Proceso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571500" y="299085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centra en la forma de desarrollar software, asegurando que las actividades se realicen de manera eficiente y efectiva.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800100" y="46863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Basada en buenas prácticas y metodologías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800100" y="5219700"/>
            <a:ext cx="2160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 a lo largo del SDLC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5053013" y="2381250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del Producto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4457700" y="299085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refiere a las </a:t>
            </a:r>
            <a:r>
              <a:rPr lang="en-US" sz="1200" dirty="0" err="1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escenciales</a:t>
            </a: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 software que satisfacen las necesidades de los usuarios.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4686300" y="46863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Incluye funcionalidad, fiabilidad, usabilidad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686300" y="5219700"/>
            <a:ext cx="2617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ISO/IEC 25010 (SQuaRE)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9244013" y="2381250"/>
            <a:ext cx="1771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 Uso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8343900" y="299085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enfoca en la experiencia del usuario final al interactuar con el software en un contexto real.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572500" y="4914900"/>
            <a:ext cx="3028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Efectividad, eficiencia y satisfacción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8572500" y="5219700"/>
            <a:ext cx="2823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Parte del estándar ISO/IEC 25010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762000" y="6096000"/>
            <a:ext cx="1335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 enfoque integral que considere los tres pilares garantiza el éxito del software y la satisfacción de los usuarios.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3/22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5600700" cy="426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145732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45757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04900"/>
            <a:ext cx="5600700" cy="426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790700"/>
            <a:ext cx="25146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194310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1790700"/>
            <a:ext cx="25146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0200" y="19431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362200"/>
            <a:ext cx="25146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25146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7800" y="2362200"/>
            <a:ext cx="25146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200" y="25146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933700"/>
            <a:ext cx="25146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300" y="3086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933700"/>
            <a:ext cx="25146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20200" y="3200400"/>
            <a:ext cx="1714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600700"/>
            <a:ext cx="11430000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" y="5800725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2938" y="5924550"/>
            <a:ext cx="257175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62050" y="61341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71775" y="61341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52925" y="6134100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Calidad del Proceso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238250" y="1419225"/>
            <a:ext cx="11772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609600" y="1962150"/>
            <a:ext cx="51435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del proceso se centra en la forma en que se desarrolla el software, asegurando que las actividades se realicen de manera eficiente y efectiva para producir un producto de alta calidad.</a:t>
            </a:r>
            <a:endParaRPr lang="en-US" sz="1350" dirty="0"/>
          </a:p>
        </p:txBody>
      </p:sp>
      <p:sp>
        <p:nvSpPr>
          <p:cNvPr id="32" name="Text 3"/>
          <p:cNvSpPr/>
          <p:nvPr/>
        </p:nvSpPr>
        <p:spPr>
          <a:xfrm>
            <a:off x="800100" y="3305175"/>
            <a:ext cx="4953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basa en la aplicación de buenas prácticas y metodologías a lo largo del ciclo de vida del desarrollo de software (SDLC).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6438900" y="1333500"/>
            <a:ext cx="6172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Ciclo de Vida del Desarrollo de Software</a:t>
            </a:r>
            <a:endParaRPr lang="en-US" sz="1800" dirty="0"/>
          </a:p>
        </p:txBody>
      </p:sp>
      <p:sp>
        <p:nvSpPr>
          <p:cNvPr id="34" name="Text 5"/>
          <p:cNvSpPr/>
          <p:nvPr/>
        </p:nvSpPr>
        <p:spPr>
          <a:xfrm>
            <a:off x="6781800" y="1905000"/>
            <a:ext cx="1885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 de Requisitos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9448800" y="1905000"/>
            <a:ext cx="605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Diseño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858000" y="2476500"/>
            <a:ext cx="11544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Construcción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9448800" y="2476500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Aseguramiento de Calidad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819900" y="3048000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Liberación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9467850" y="3048000"/>
            <a:ext cx="1962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Administración de Configuración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162050" y="5753100"/>
            <a:ext cx="594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Beneficios de la Calidad del Proceso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1390650" y="6096000"/>
            <a:ext cx="1383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fiabilidad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3000375" y="6096000"/>
            <a:ext cx="1348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 eficiencia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4581525" y="6096000"/>
            <a:ext cx="1840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Reducción de riesgos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4/22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4343400" cy="537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138" y="1457325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709863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52763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395663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029200"/>
            <a:ext cx="3886200" cy="1219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219700"/>
            <a:ext cx="142875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104900"/>
            <a:ext cx="6629400" cy="537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0200" y="1790700"/>
            <a:ext cx="6172200" cy="392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9833" y="5716215"/>
            <a:ext cx="133350" cy="1333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CMMI - Capability Maturity Model Integration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238250" y="1419225"/>
            <a:ext cx="26174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Marco Sistemático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609600" y="1962150"/>
            <a:ext cx="3886200" cy="5572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CMMI proporciona un marco estructurado y sistemático para: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838200" y="2671763"/>
            <a:ext cx="3211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Optimizar procesos organizacionales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38200" y="3014663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Reducir riesgos en el desarrollo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838200" y="3357563"/>
            <a:ext cx="317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Mejorar la eficiencia y el rendimiento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1075" y="5181600"/>
            <a:ext cx="3581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modelo se organiza en 5 niveles de madurez acumulativos, donde cada nivel superior incluye las prácticas de los niveles anteriores.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4792980" y="1333500"/>
            <a:ext cx="7406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Niveles de Madurez CMMI</a:t>
            </a:r>
            <a:endParaRPr lang="en-US" sz="1800" dirty="0"/>
          </a:p>
        </p:txBody>
      </p:sp>
      <p:sp>
        <p:nvSpPr>
          <p:cNvPr id="25" name="Text 8"/>
          <p:cNvSpPr/>
          <p:nvPr/>
        </p:nvSpPr>
        <p:spPr>
          <a:xfrm>
            <a:off x="5438775" y="5879371"/>
            <a:ext cx="6172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Cada nivel construye sobre los anteriores, representando un avance en la madurez del proceso organizacional.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5/22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600200"/>
            <a:ext cx="11430000" cy="57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962150"/>
            <a:ext cx="2163961" cy="3867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143125"/>
            <a:ext cx="461665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932" y="22669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39115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7361" y="1962150"/>
            <a:ext cx="2164110" cy="386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9761" y="2143125"/>
            <a:ext cx="40764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9207" y="226695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9761" y="53911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3871" y="1962150"/>
            <a:ext cx="2164110" cy="38671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6271" y="2143125"/>
            <a:ext cx="396627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5922" y="2266950"/>
            <a:ext cx="25717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66271" y="5391150"/>
            <a:ext cx="114300" cy="114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0380" y="1962150"/>
            <a:ext cx="2164110" cy="38671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2780" y="2276475"/>
            <a:ext cx="254347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95580" y="24003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82780" y="53911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46890" y="1962150"/>
            <a:ext cx="2163961" cy="3867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99290" y="2143125"/>
            <a:ext cx="344835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5908" y="2266950"/>
            <a:ext cx="17145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9290" y="5391150"/>
            <a:ext cx="85725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6057900"/>
            <a:ext cx="11430000" cy="419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5300" y="6200775"/>
            <a:ext cx="133350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Niveles de Madurez CMMI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381000" y="11049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CMMI se organiza en 5 niveles de madurez acumulativos, donde cada nivel superior incluye las prácticas de los niveles anteriores.</a:t>
            </a:r>
            <a:endParaRPr lang="en-US" sz="1350" dirty="0"/>
          </a:p>
        </p:txBody>
      </p:sp>
      <p:sp>
        <p:nvSpPr>
          <p:cNvPr id="31" name="Text 2"/>
          <p:cNvSpPr/>
          <p:nvPr/>
        </p:nvSpPr>
        <p:spPr>
          <a:xfrm>
            <a:off x="1109365" y="2114550"/>
            <a:ext cx="128319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 1: Inicial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533400" y="2762250"/>
            <a:ext cx="1859161" cy="2495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procesos están irregularmente definidos y gestionados. La mayoría de los proyectos dependen de la iniciativa individual y el esfuerzo personal para lograr los resultados.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685800" y="5372100"/>
            <a:ext cx="18591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Alta incertidumbre en resultados</a:t>
            </a:r>
            <a:endParaRPr lang="en-US" sz="900" dirty="0"/>
          </a:p>
        </p:txBody>
      </p:sp>
      <p:sp>
        <p:nvSpPr>
          <p:cNvPr id="34" name="Text 5"/>
          <p:cNvSpPr/>
          <p:nvPr/>
        </p:nvSpPr>
        <p:spPr>
          <a:xfrm>
            <a:off x="3371701" y="2114550"/>
            <a:ext cx="133737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 2: </a:t>
            </a:r>
            <a:r>
              <a:rPr lang="en-US" sz="1500" b="1" dirty="0" err="1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Gestionable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2849761" y="2762250"/>
            <a:ext cx="1859310" cy="2495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establecen procesos básicos para la gestión de proyectos y se siguen los planes. Se controlan los aspectos esenciales del desarrollo del producto y se gestionan las configuraciones.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3002161" y="5372100"/>
            <a:ext cx="1859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Control básico de costes y plazos</a:t>
            </a:r>
            <a:endParaRPr lang="en-US" sz="900" dirty="0"/>
          </a:p>
        </p:txBody>
      </p:sp>
      <p:sp>
        <p:nvSpPr>
          <p:cNvPr id="37" name="Text 8"/>
          <p:cNvSpPr/>
          <p:nvPr/>
        </p:nvSpPr>
        <p:spPr>
          <a:xfrm>
            <a:off x="5677198" y="2114550"/>
            <a:ext cx="134838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 3: Definido</a:t>
            </a:r>
            <a:endParaRPr lang="en-US" sz="1500" dirty="0"/>
          </a:p>
        </p:txBody>
      </p:sp>
      <p:sp>
        <p:nvSpPr>
          <p:cNvPr id="38" name="Text 9"/>
          <p:cNvSpPr/>
          <p:nvPr/>
        </p:nvSpPr>
        <p:spPr>
          <a:xfrm>
            <a:off x="5166271" y="2762250"/>
            <a:ext cx="1859310" cy="2495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han establecido procesos de nivel organizacional que definen cómo se desarrollarán los proyectos. Se utilizan procedimientos estandarizados para garantizar la consistencia y la calidad.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5318671" y="5372100"/>
            <a:ext cx="1859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Procesos organizativos estandarizados</a:t>
            </a:r>
            <a:endParaRPr lang="en-US" sz="900" dirty="0"/>
          </a:p>
        </p:txBody>
      </p:sp>
      <p:sp>
        <p:nvSpPr>
          <p:cNvPr id="40" name="Text 11"/>
          <p:cNvSpPr/>
          <p:nvPr/>
        </p:nvSpPr>
        <p:spPr>
          <a:xfrm>
            <a:off x="7851428" y="2114550"/>
            <a:ext cx="1490663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 4: Gestión Cuantitativa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7482780" y="3028950"/>
            <a:ext cx="1859310" cy="2228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 el control cuantitativo de los procesos tanto a nivel de proyecto como organizacional. Se establecen objetivos cuantitativos para la calidad y se realizan mediciones y análisis para controlar los procesos.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7635180" y="5372100"/>
            <a:ext cx="1859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Control cuantitativo de calidad y rendimiento</a:t>
            </a:r>
            <a:endParaRPr lang="en-US" sz="900" dirty="0"/>
          </a:p>
        </p:txBody>
      </p:sp>
      <p:sp>
        <p:nvSpPr>
          <p:cNvPr id="43" name="Text 14"/>
          <p:cNvSpPr/>
          <p:nvPr/>
        </p:nvSpPr>
        <p:spPr>
          <a:xfrm>
            <a:off x="10258425" y="2114550"/>
            <a:ext cx="140002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Nivel 5: Optimizado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9799290" y="2762250"/>
            <a:ext cx="1859161" cy="2495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enfoca en la optimización continua del proceso basada en la innovación y el cambio. Se utilizan técnicas avanzadas para la mejora del rendimiento y se implementan mejoras proactivas.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923115" y="5372100"/>
            <a:ext cx="18591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Innovación y optimización proactiva</a:t>
            </a:r>
            <a:endParaRPr lang="en-US" sz="900" dirty="0"/>
          </a:p>
        </p:txBody>
      </p:sp>
      <p:sp>
        <p:nvSpPr>
          <p:cNvPr id="46" name="Text 17"/>
          <p:cNvSpPr/>
          <p:nvPr/>
        </p:nvSpPr>
        <p:spPr>
          <a:xfrm>
            <a:off x="704850" y="6172200"/>
            <a:ext cx="1344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Cada nivel superior incluye las prácticas de los niveles anteriores, construyendo una base sólida para la madurez del proceso.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6/22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8669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38" y="1990725"/>
            <a:ext cx="25717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495550"/>
            <a:ext cx="3657600" cy="32575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647950"/>
            <a:ext cx="1209675" cy="27042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2718346"/>
            <a:ext cx="133350" cy="129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54292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8669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6738" y="1990725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2495550"/>
            <a:ext cx="3657600" cy="32575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2647950"/>
            <a:ext cx="1171575" cy="27042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2718346"/>
            <a:ext cx="142875" cy="12948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54292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18669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48650" y="1990725"/>
            <a:ext cx="2857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2495550"/>
            <a:ext cx="3657600" cy="32575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0289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6004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41719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5981700"/>
            <a:ext cx="11430000" cy="495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300" y="6096000"/>
            <a:ext cx="190500" cy="2667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para Calidad del Proceso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herramientas para la calidad del proceso apoyan la implementación y mejora del modelo CMMI, facilitando la gestión eficiente de actividades de desarrollo.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971550" y="1952625"/>
            <a:ext cx="32918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Gratuitas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819150" y="2687025"/>
            <a:ext cx="145161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Source</a:t>
            </a:r>
            <a:endParaRPr lang="en-US" sz="1020" dirty="0"/>
          </a:p>
        </p:txBody>
      </p:sp>
      <p:sp>
        <p:nvSpPr>
          <p:cNvPr id="30" name="Text 4"/>
          <p:cNvSpPr/>
          <p:nvPr/>
        </p:nvSpPr>
        <p:spPr>
          <a:xfrm>
            <a:off x="533400" y="3032671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Estándar</a:t>
            </a:r>
            <a:endParaRPr lang="en-US" sz="1500" dirty="0"/>
          </a:p>
        </p:txBody>
      </p:sp>
      <p:sp>
        <p:nvSpPr>
          <p:cNvPr id="31" name="Text 5"/>
          <p:cNvSpPr/>
          <p:nvPr/>
        </p:nvSpPr>
        <p:spPr>
          <a:xfrm>
            <a:off x="533400" y="3375571"/>
            <a:ext cx="335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Herramientas para análisis estático que detectan errores y vulnerabilidades.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762000" y="5410200"/>
            <a:ext cx="26746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6A34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Ej. SonarQube Community Edition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4857750" y="1952625"/>
            <a:ext cx="31661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de Pago</a:t>
            </a:r>
            <a:endParaRPr lang="en-US" sz="1800" dirty="0"/>
          </a:p>
        </p:txBody>
      </p:sp>
      <p:sp>
        <p:nvSpPr>
          <p:cNvPr id="34" name="Text 8"/>
          <p:cNvSpPr/>
          <p:nvPr/>
        </p:nvSpPr>
        <p:spPr>
          <a:xfrm>
            <a:off x="4714875" y="2687025"/>
            <a:ext cx="1405890" cy="270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02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Propietarias</a:t>
            </a:r>
            <a:endParaRPr lang="en-US" sz="1020" dirty="0"/>
          </a:p>
        </p:txBody>
      </p:sp>
      <p:sp>
        <p:nvSpPr>
          <p:cNvPr id="35" name="Text 9"/>
          <p:cNvSpPr/>
          <p:nvPr/>
        </p:nvSpPr>
        <p:spPr>
          <a:xfrm>
            <a:off x="4419600" y="3032671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Integral</a:t>
            </a:r>
            <a:endParaRPr lang="en-US" sz="1500" dirty="0"/>
          </a:p>
        </p:txBody>
      </p:sp>
      <p:sp>
        <p:nvSpPr>
          <p:cNvPr id="36" name="Text 10"/>
          <p:cNvSpPr/>
          <p:nvPr/>
        </p:nvSpPr>
        <p:spPr>
          <a:xfrm>
            <a:off x="4419600" y="3375571"/>
            <a:ext cx="335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Soluciones completas para gestión de calidad con soporte y funcionalidades avanzadas.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4648200" y="5410200"/>
            <a:ext cx="26517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33E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Ej. Rational DOORS, Jama Connect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8743950" y="1952625"/>
            <a:ext cx="30403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Criterios de Selección</a:t>
            </a:r>
            <a:endParaRPr lang="en-US" sz="1800" dirty="0"/>
          </a:p>
        </p:txBody>
      </p:sp>
      <p:sp>
        <p:nvSpPr>
          <p:cNvPr id="39" name="Text 13"/>
          <p:cNvSpPr/>
          <p:nvPr/>
        </p:nvSpPr>
        <p:spPr>
          <a:xfrm>
            <a:off x="8305800" y="264795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Factores a Considerar</a:t>
            </a:r>
            <a:endParaRPr lang="en-US" sz="1500" dirty="0"/>
          </a:p>
        </p:txBody>
      </p:sp>
      <p:sp>
        <p:nvSpPr>
          <p:cNvPr id="40" name="Text 14"/>
          <p:cNvSpPr/>
          <p:nvPr/>
        </p:nvSpPr>
        <p:spPr>
          <a:xfrm>
            <a:off x="8534400" y="299085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de adaptación a los requisitos del proyecto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534400" y="356235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Capacidades de integración con otras herramientas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8534400" y="4133850"/>
            <a:ext cx="29603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Nivel de soporte y documentación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762000" y="6115050"/>
            <a:ext cx="11407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selección adecuada de herramientas depende de los requisitos específicos del proyecto y la madurez del proceso organizacional.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7/22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29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501015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1581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25" y="145732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14650"/>
            <a:ext cx="5638800" cy="1543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06705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" y="3190875"/>
            <a:ext cx="1143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2914650"/>
            <a:ext cx="5638800" cy="1543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306705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6525" y="3190875"/>
            <a:ext cx="1524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610100"/>
            <a:ext cx="5638800" cy="1543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7625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325" y="4886325"/>
            <a:ext cx="1524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0" y="4610100"/>
            <a:ext cx="5638800" cy="15430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7625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4886325"/>
            <a:ext cx="17145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6381750"/>
            <a:ext cx="11430000" cy="1066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6677025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6800850"/>
            <a:ext cx="171450" cy="2286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Ejercicio Práctico - Calidad del Proceso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238250" y="1333500"/>
            <a:ext cx="124129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Evaluación de Madurez de Procesos de Desarrollo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238250" y="1714500"/>
            <a:ext cx="10344150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estudiantes, en equipos, seleccionarán un proyecto de software (propio o de código abierto) y realizarán una evaluación de su proceso de desarrollo utilizando el modelo CMMI. El objetivo es identificar áreas de mejora y aplicar métricas específicas para determinar el nivel de madurez del proceso.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123950" y="3171825"/>
            <a:ext cx="2708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Selección del Proyecto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1066800" y="361950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Elegir un proyecto de software (propio o de código abierto) que servirá como caso para evaluar su proceso de desarrollo.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6915150" y="3171825"/>
            <a:ext cx="2651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 de Métricas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6858000" y="3619500"/>
            <a:ext cx="4953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Seleccionar métricas específicas del modelo CMMI para evaluar el proceso, como la tasa de defectos, cumplimiento de plazos y eficiencia del proceso.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1123950" y="4867275"/>
            <a:ext cx="3268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Aplicación de Herramientas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1066800" y="5314950"/>
            <a:ext cx="478692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Utilizar herramientas de análisis para recopilar datos sobre el proyecto seleccionado, enfocándose en la recopilación de evidencia objetiva.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6915150" y="4867275"/>
            <a:ext cx="26403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Resultados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6858000" y="531495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Interpretar los datos obtenidos para identificar el nivel de madurez del proceso y las áreas que requieren mejora.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1123950" y="6534150"/>
            <a:ext cx="10534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Entregable</a:t>
            </a:r>
            <a:endParaRPr lang="en-US" sz="1500" dirty="0"/>
          </a:p>
        </p:txBody>
      </p:sp>
      <p:sp>
        <p:nvSpPr>
          <p:cNvPr id="36" name="Text 12"/>
          <p:cNvSpPr/>
          <p:nvPr/>
        </p:nvSpPr>
        <p:spPr>
          <a:xfrm>
            <a:off x="1123950" y="6838950"/>
            <a:ext cx="10534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Informe de evaluación de madurez de proceso que incluya los resultados del análisis, las recomendaciones de mejora y una propuesta de acción para avanzar en la madurez del proceso.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11725275" y="743902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8/22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5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11430000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25" y="145732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705100"/>
            <a:ext cx="3682901" cy="1524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8575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29718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401" y="2705100"/>
            <a:ext cx="368305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6801" y="28575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101" y="2971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7950" y="2705100"/>
            <a:ext cx="3682901" cy="1524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350" y="28575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600" y="29718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4419600"/>
            <a:ext cx="3682901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5720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8175" y="46863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4401" y="4419600"/>
            <a:ext cx="3683050" cy="1333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06801" y="45720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0626" y="468630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950" y="4419600"/>
            <a:ext cx="3682901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80350" y="45720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94650" y="46863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5943600"/>
            <a:ext cx="5104656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6134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85656" y="5943600"/>
            <a:ext cx="6325344" cy="533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38056" y="6134100"/>
            <a:ext cx="1143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Calidad del Producto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1238250" y="1333500"/>
            <a:ext cx="10344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1238250" y="1714500"/>
            <a:ext cx="10344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calidad del producto se refiere a las características intrínsecas del software que satisfacen las necesidades de los usuarios y cumplen con los requisitos establecidos.</a:t>
            </a:r>
            <a:endParaRPr lang="en-US" sz="1350" dirty="0"/>
          </a:p>
        </p:txBody>
      </p:sp>
      <p:sp>
        <p:nvSpPr>
          <p:cNvPr id="34" name="Text 3"/>
          <p:cNvSpPr/>
          <p:nvPr/>
        </p:nvSpPr>
        <p:spPr>
          <a:xfrm>
            <a:off x="1028700" y="2914650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Funcionalidad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533400" y="3314700"/>
            <a:ext cx="3378101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proporcionar funciones que satisfacen las necesidades explícitas e implícitas cuando se utiliza bajo condiciones especificadas.</a:t>
            </a:r>
            <a:endParaRPr lang="en-US" sz="1050" dirty="0"/>
          </a:p>
        </p:txBody>
      </p:sp>
      <p:sp>
        <p:nvSpPr>
          <p:cNvPr id="36" name="Text 5"/>
          <p:cNvSpPr/>
          <p:nvPr/>
        </p:nvSpPr>
        <p:spPr>
          <a:xfrm>
            <a:off x="4902101" y="2914650"/>
            <a:ext cx="1177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Fiabilidad</a:t>
            </a:r>
            <a:endParaRPr lang="en-US" sz="1500" dirty="0"/>
          </a:p>
        </p:txBody>
      </p:sp>
      <p:sp>
        <p:nvSpPr>
          <p:cNvPr id="37" name="Text 6"/>
          <p:cNvSpPr/>
          <p:nvPr/>
        </p:nvSpPr>
        <p:spPr>
          <a:xfrm>
            <a:off x="4406801" y="3314700"/>
            <a:ext cx="3378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sistema para mantener su nivel de rendimiento bajo condiciones establecidas durante un período de tiempo determinado.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8775650" y="2914650"/>
            <a:ext cx="125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1620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Usabilidad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8280350" y="3314700"/>
            <a:ext cx="337810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software para ser entendido, aprendido, operado y atractivo para el usuario.</a:t>
            </a:r>
            <a:endParaRPr lang="en-US" sz="1050" dirty="0"/>
          </a:p>
        </p:txBody>
      </p:sp>
      <p:sp>
        <p:nvSpPr>
          <p:cNvPr id="40" name="Text 9"/>
          <p:cNvSpPr/>
          <p:nvPr/>
        </p:nvSpPr>
        <p:spPr>
          <a:xfrm>
            <a:off x="1028700" y="4629150"/>
            <a:ext cx="31889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91C1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 del Rendimiento</a:t>
            </a:r>
            <a:endParaRPr lang="en-US" sz="1500" dirty="0"/>
          </a:p>
        </p:txBody>
      </p:sp>
      <p:sp>
        <p:nvSpPr>
          <p:cNvPr id="41" name="Text 10"/>
          <p:cNvSpPr/>
          <p:nvPr/>
        </p:nvSpPr>
        <p:spPr>
          <a:xfrm>
            <a:off x="533400" y="5029200"/>
            <a:ext cx="33781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Rendimiento relativo a la cantidad de recursos utilizados bajo condiciones determinadas.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4902101" y="4629150"/>
            <a:ext cx="1223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7E22C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</a:t>
            </a:r>
            <a:endParaRPr lang="en-US" sz="1500" dirty="0"/>
          </a:p>
        </p:txBody>
      </p:sp>
      <p:sp>
        <p:nvSpPr>
          <p:cNvPr id="43" name="Text 12"/>
          <p:cNvSpPr/>
          <p:nvPr/>
        </p:nvSpPr>
        <p:spPr>
          <a:xfrm>
            <a:off x="4406801" y="5029200"/>
            <a:ext cx="3378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producto para proteger la información y los datos de manera que personas o sistemas no autorizados no puedan acceder a ellos.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8775650" y="4629150"/>
            <a:ext cx="1794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338C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Mantenibilidad</a:t>
            </a:r>
            <a:endParaRPr lang="en-US" sz="1500" dirty="0"/>
          </a:p>
        </p:txBody>
      </p:sp>
      <p:sp>
        <p:nvSpPr>
          <p:cNvPr id="45" name="Text 14"/>
          <p:cNvSpPr/>
          <p:nvPr/>
        </p:nvSpPr>
        <p:spPr>
          <a:xfrm>
            <a:off x="8280350" y="5029200"/>
            <a:ext cx="337810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con la que un producto o sistema puede ser modificado para mejorar, corregir o adaptar el software a cambios en el entorno o requisitos.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762000" y="6019800"/>
            <a:ext cx="45712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Estas características son definidas por el estándar ISO/IEC 25010 (SQuaRE)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5828556" y="6019800"/>
            <a:ext cx="583004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evaluación de estas características es fundamental para determinar la calidad del producto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11725275" y="6467475"/>
            <a:ext cx="3314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9/22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3056</Words>
  <Application>Microsoft Office PowerPoint</Application>
  <PresentationFormat>Widescreen</PresentationFormat>
  <Paragraphs>405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Diego Gamboa</cp:lastModifiedBy>
  <cp:revision>9</cp:revision>
  <dcterms:created xsi:type="dcterms:W3CDTF">2025-11-05T15:06:42Z</dcterms:created>
  <dcterms:modified xsi:type="dcterms:W3CDTF">2025-11-10T18:12:21Z</dcterms:modified>
</cp:coreProperties>
</file>